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531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Обособление согласованных приложений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8592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Обухова Н.А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Иванищевская</a:t>
            </a:r>
            <a:r>
              <a:rPr lang="ru-RU" dirty="0" smtClean="0"/>
              <a:t> СОШ»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2 класс\2 класс презентации\Screenshot 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2 класс\2 класс презентации\Screenshotрм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5" y="87355"/>
            <a:ext cx="878497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Балуш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, Т.В. Русский язык на "отлично". 8 </a:t>
            </a: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кл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. Пособие для учащихся / Т.В. </a:t>
            </a: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Балуш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. - Мн.: Попурри, 2016. - 85 c.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Шапиро А.Б. Современный русский язык. Пунктуация. — М.: </a:t>
            </a: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Едиториал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УРСС. 2020. 296 с.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Юшкина Р. П., Латышева А. Н. Русская практическая грамматика. Уровень А2. — М.: Златоуст. 2019. 342 с.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Воителева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, Т.М. Русский язык и литература: Русский язык (базовый уровень): Учебник / Т.М. </a:t>
            </a: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Воителева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. - М.: </a:t>
            </a:r>
            <a:r>
              <a:rPr lang="ru-RU" sz="2800" dirty="0" err="1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Academia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, 2016. - 256 c.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8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 класс\2 класс презентации\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4"/>
            <a:ext cx="9151537" cy="651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779912" y="1988840"/>
            <a:ext cx="180020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779912" y="3140968"/>
            <a:ext cx="180020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79912" y="303295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79912" y="1916832"/>
            <a:ext cx="1800200" cy="1116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39154940"/>
              </p:ext>
            </p:extLst>
          </p:nvPr>
        </p:nvGraphicFramePr>
        <p:xfrm>
          <a:off x="323528" y="116632"/>
          <a:ext cx="8640960" cy="6408714"/>
        </p:xfrm>
        <a:graphic>
          <a:graphicData uri="http://schemas.openxmlformats.org/drawingml/2006/table">
            <a:tbl>
              <a:tblPr firstRow="1" firstCol="1" bandRow="1"/>
              <a:tblGrid>
                <a:gridCol w="3977938"/>
                <a:gridCol w="4663022"/>
              </a:tblGrid>
              <a:tr h="582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Обособление приложений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10">
                <a:tc>
                  <a:txBody>
                    <a:bodyPr/>
                    <a:lstStyle/>
                    <a:p>
                      <a:pPr marL="630555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Правило</a:t>
                      </a:r>
                      <a:endParaRPr lang="ru-RU" sz="20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20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65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Относится к личному местоимению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Его, </a:t>
                      </a:r>
                      <a:r>
                        <a:rPr lang="ru-RU" sz="1600" i="1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бывалого охотника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заинтересовало это явление.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65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Относится к имени собственному и стоит после него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Тарас, </a:t>
                      </a:r>
                      <a:r>
                        <a:rPr lang="ru-RU" sz="1600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казачий атаман</a:t>
                      </a:r>
                      <a:r>
                        <a:rPr lang="ru-RU" sz="1600" u="wavy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погиб в огне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8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союзом КАК, если есть причинность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истинный поэт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Некрасов любил свой народ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65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Стоит после определяемого слова выраженного существительным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Березонька - </a:t>
                      </a:r>
                      <a:r>
                        <a:rPr lang="ru-RU" sz="1600" dirty="0" err="1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беляночка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i="1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красавица лесов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проснулась от голосов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65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Имеет обстоятельственное значение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u="wavy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Смелый охотник</a:t>
                      </a:r>
                      <a:r>
                        <a:rPr lang="ru-RU" sz="1600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хорёк нападает на животных первым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6930672"/>
              </p:ext>
            </p:extLst>
          </p:nvPr>
        </p:nvGraphicFramePr>
        <p:xfrm>
          <a:off x="179512" y="332656"/>
          <a:ext cx="8784976" cy="6192687"/>
        </p:xfrm>
        <a:graphic>
          <a:graphicData uri="http://schemas.openxmlformats.org/drawingml/2006/table">
            <a:tbl>
              <a:tblPr firstRow="1" firstCol="1" bandRow="1"/>
              <a:tblGrid>
                <a:gridCol w="4392045"/>
                <a:gridCol w="4392931"/>
              </a:tblGrid>
              <a:tr h="835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Вместо запятой при обособлении приложений может использоваться тире в следующих случаях: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Правило</a:t>
                      </a:r>
                      <a:endParaRPr lang="ru-RU" sz="11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100" u="sng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4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перед приложением можно без изменения смысла вставить 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именно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дальнем углу светилось желтое </a:t>
                      </a:r>
                      <a:r>
                        <a:rPr lang="ru-RU" sz="1800" b="1" i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пятно – огонь в окне квартиры Серафимы, пристроенной к стене конюшни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4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одиночное или распространённое приложение стоит в конце предложения и при этом подчеркивается его самостоятельность или даётся разъяснение такого приложения.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углу гостиной стояло пузатое 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бюро</a:t>
                      </a: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пренелепых четырёх ногах – 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совершенный медведь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4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если приложение стоит в середине предложения и имеет пояснительный характер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Какая-то ненатуральная 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зелень – творение скучных беспрерывных дождей</a:t>
                      </a: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покрывала жидкою сетью поля и нивы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2 класс\2 класс презентации\епувкеп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2 класс\2 класс презентации\сасм в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</TotalTime>
  <Words>262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  Обособление согласованных приложений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Седьмое февраля Классная работа  Обособление согласованных приложений</dc:title>
  <dc:creator>User</dc:creator>
  <cp:lastModifiedBy>User</cp:lastModifiedBy>
  <cp:revision>5</cp:revision>
  <dcterms:created xsi:type="dcterms:W3CDTF">2023-02-06T11:54:24Z</dcterms:created>
  <dcterms:modified xsi:type="dcterms:W3CDTF">2023-05-26T10:23:25Z</dcterms:modified>
</cp:coreProperties>
</file>