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77" r:id="rId6"/>
    <p:sldId id="282" r:id="rId7"/>
    <p:sldId id="281" r:id="rId8"/>
    <p:sldId id="284" r:id="rId9"/>
    <p:sldId id="278" r:id="rId10"/>
    <p:sldId id="286" r:id="rId11"/>
    <p:sldId id="279" r:id="rId12"/>
    <p:sldId id="263" r:id="rId13"/>
    <p:sldId id="264" r:id="rId14"/>
    <p:sldId id="266" r:id="rId15"/>
    <p:sldId id="265" r:id="rId16"/>
    <p:sldId id="261" r:id="rId17"/>
    <p:sldId id="267" r:id="rId18"/>
    <p:sldId id="270" r:id="rId19"/>
    <p:sldId id="268" r:id="rId20"/>
    <p:sldId id="269" r:id="rId21"/>
    <p:sldId id="271" r:id="rId22"/>
    <p:sldId id="272" r:id="rId23"/>
    <p:sldId id="273" r:id="rId24"/>
    <p:sldId id="275" r:id="rId25"/>
    <p:sldId id="27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245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7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31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69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82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05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8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135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70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6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8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6B520-4131-44D4-93AC-2C4D2E1778FC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80320-DC14-4EFE-ADBB-FCDD4AD15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7579" y="4579630"/>
            <a:ext cx="10543309" cy="163483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учитель-логопед </a:t>
            </a:r>
            <a:r>
              <a:rPr lang="ru-RU" sz="3600" dirty="0" smtClean="0"/>
              <a:t>ДО №6 Школы №1554 </a:t>
            </a:r>
            <a:r>
              <a:rPr lang="ru-RU" sz="3600" dirty="0" err="1" smtClean="0"/>
              <a:t>Т.А.Руденко</a:t>
            </a:r>
            <a:r>
              <a:rPr lang="ru-RU" sz="3600" dirty="0" smtClean="0"/>
              <a:t>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2021-22уч.г.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1270" y="1343892"/>
            <a:ext cx="11055928" cy="184265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Сетевое </a:t>
            </a:r>
            <a:r>
              <a:rPr lang="ru-RU" sz="3600" b="1" dirty="0" smtClean="0"/>
              <a:t>взаимодействие учителя-логопеда </a:t>
            </a:r>
          </a:p>
          <a:p>
            <a:r>
              <a:rPr lang="ru-RU" sz="3600" b="1" dirty="0" smtClean="0"/>
              <a:t>с воспитателями дошкольных групп </a:t>
            </a:r>
            <a:endParaRPr lang="ru-RU" sz="3600" b="1" dirty="0" smtClean="0"/>
          </a:p>
          <a:p>
            <a:r>
              <a:rPr lang="ru-RU" sz="3600" b="1" dirty="0" smtClean="0"/>
              <a:t>по формированию речевого дыхания </a:t>
            </a:r>
          </a:p>
          <a:p>
            <a:r>
              <a:rPr lang="ru-RU" sz="3600" b="1" dirty="0" smtClean="0"/>
              <a:t>в рамках темы самообразования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2667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Сетевое взаимодействие в рамках коррекционно-развивающего работы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6050" y="2459200"/>
            <a:ext cx="4614865" cy="346114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429" y="2459199"/>
            <a:ext cx="4614868" cy="34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113271"/>
            <a:ext cx="111252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Эффективные</a:t>
            </a:r>
            <a:r>
              <a:rPr lang="ru-RU" dirty="0" smtClean="0"/>
              <a:t>  и другие модели </a:t>
            </a:r>
            <a:br>
              <a:rPr lang="ru-RU" dirty="0" smtClean="0"/>
            </a:br>
            <a:r>
              <a:rPr lang="ru-RU" dirty="0" smtClean="0"/>
              <a:t>сетевого взаимодействия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sz="3100" b="1" dirty="0" smtClean="0"/>
              <a:t>Ученик-ученик», </a:t>
            </a:r>
            <a:r>
              <a:rPr lang="ru-RU" sz="3100" b="1" dirty="0" smtClean="0">
                <a:solidFill>
                  <a:srgbClr val="C00000"/>
                </a:solidFill>
              </a:rPr>
              <a:t>«Учитель-учитель»</a:t>
            </a:r>
            <a:r>
              <a:rPr lang="ru-RU" sz="3100" b="1" dirty="0" smtClean="0"/>
              <a:t>,</a:t>
            </a:r>
            <a:r>
              <a:rPr lang="ru-RU" sz="3100" b="1" dirty="0" smtClean="0">
                <a:solidFill>
                  <a:srgbClr val="C00000"/>
                </a:solidFill>
              </a:rPr>
              <a:t> </a:t>
            </a:r>
            <a:r>
              <a:rPr lang="ru-RU" sz="3100" b="1" dirty="0" smtClean="0"/>
              <a:t>«Учитель-родитель»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509" y="3006870"/>
            <a:ext cx="10515600" cy="3477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• </a:t>
            </a:r>
            <a:r>
              <a:rPr lang="ru-RU" dirty="0">
                <a:solidFill>
                  <a:srgbClr val="C00000"/>
                </a:solidFill>
              </a:rPr>
              <a:t>к</a:t>
            </a:r>
            <a:r>
              <a:rPr lang="ru-RU" dirty="0" smtClean="0">
                <a:solidFill>
                  <a:srgbClr val="C00000"/>
                </a:solidFill>
              </a:rPr>
              <a:t>онсультирование по запросу/индивидуальное</a:t>
            </a:r>
            <a:r>
              <a:rPr lang="ru-RU" dirty="0"/>
              <a:t>;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• информационно-методическая поддержка педагогов, педагогические гостиные, мастер-классы, проекты, конкурсы, олимпиады;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создание хранилища учебно-методических </a:t>
            </a:r>
            <a:r>
              <a:rPr lang="ru-RU" dirty="0" smtClean="0"/>
              <a:t>материалов,  в том числе с </a:t>
            </a:r>
            <a:r>
              <a:rPr lang="ru-RU" dirty="0"/>
              <a:t>использованием различных Интернет – </a:t>
            </a:r>
            <a:r>
              <a:rPr lang="ru-RU" dirty="0" smtClean="0"/>
              <a:t>технологий; </a:t>
            </a:r>
            <a:r>
              <a:rPr lang="ru-RU" b="1" dirty="0" smtClean="0"/>
              <a:t>личные блоги</a:t>
            </a:r>
            <a:r>
              <a:rPr lang="ru-RU" dirty="0" smtClean="0"/>
              <a:t>(наибольшая популярность/инкогнито/ни чем не обязан)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855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дыхании в древности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Размышляя о природе дыхания и здоровья, древнегреческий врач и естествоиспытатель Гиппократ писал в «Книге о ветрах»: «Болезни едва ли могут происходить из другого источника, кроме воздуха, когда он в большем или меньшем количестве, или более сгущённый, или пропитанный болезнетворными миазмами входит в тело… Но ведь дыхание – это жизнь!» </a:t>
            </a:r>
            <a:endParaRPr lang="ru-RU" dirty="0" smtClean="0"/>
          </a:p>
          <a:p>
            <a:r>
              <a:rPr lang="ru-RU" dirty="0" smtClean="0"/>
              <a:t>Но пионером </a:t>
            </a:r>
            <a:r>
              <a:rPr lang="ru-RU" dirty="0"/>
              <a:t>дыхательной гимнастики </a:t>
            </a:r>
            <a:r>
              <a:rPr lang="ru-RU" dirty="0" smtClean="0"/>
              <a:t>является Гермес Трисмегиста</a:t>
            </a:r>
            <a:r>
              <a:rPr lang="ru-RU" dirty="0"/>
              <a:t>. Системе физиологически обоснованных и высокоэффективных дыхательных упражнений Гермеса Трисмегиста – более двух тысячелетий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5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Дыхание современности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Мы говорим «утро дышит прохладой», «вздохнула земля», «божественное дыхание ветерка» - вся наша планета дышит и развивается как живой организм.</a:t>
            </a:r>
          </a:p>
          <a:p>
            <a:r>
              <a:rPr lang="ru-RU" dirty="0" smtClean="0"/>
              <a:t>Дыхание – основа всего живого. Дыхание является сложным биологическим процессом потребления кислорода из окружающей среды и выделением углекислого газа.</a:t>
            </a:r>
          </a:p>
          <a:p>
            <a:r>
              <a:rPr lang="ru-RU" dirty="0" smtClean="0"/>
              <a:t>С медицинской точки зрения этот аспект нормальной жизнедеятельности человека достаточно хорошо разработан.</a:t>
            </a:r>
          </a:p>
          <a:p>
            <a:r>
              <a:rPr lang="ru-RU" dirty="0" smtClean="0"/>
              <a:t>Дыхательная система детей несовершенна и чем меньше ребенок, тем уже все дыхательные пути, а слизистая оболочка, их выстилающая, очень нежная, легко воспаляющаяся даже под действием частиц пыли. При этом и без того узкие ходы становятся еще уже и ребенку становится трудно дышать.</a:t>
            </a:r>
          </a:p>
          <a:p>
            <a:r>
              <a:rPr lang="ru-RU" dirty="0" smtClean="0"/>
              <a:t>Жизненная емкость легких тем меньше, чем меньше ребенок, а потребность в кислороде велика. Поэтому ребенок часто и поверхностно дышит. 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8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93498"/>
            <a:ext cx="10515600" cy="135774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Дыхательная гимнастика в дошкольном возрасте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51244"/>
            <a:ext cx="10515600" cy="3686320"/>
          </a:xfrm>
        </p:spPr>
        <p:txBody>
          <a:bodyPr/>
          <a:lstStyle/>
          <a:p>
            <a:r>
              <a:rPr lang="ru-RU" b="1" dirty="0" smtClean="0"/>
              <a:t>повышение общего жизненного тонуса ребенка, сопротивляемости и устойчивости его организма к заболеваниям дыхательной  и нервной системы;</a:t>
            </a:r>
            <a:endParaRPr lang="ru-RU" dirty="0" smtClean="0"/>
          </a:p>
          <a:p>
            <a:r>
              <a:rPr lang="ru-RU" b="1" dirty="0" smtClean="0"/>
              <a:t>содействие гармоничному созреванию всех психических функций ЦНС;</a:t>
            </a:r>
            <a:endParaRPr lang="ru-RU" dirty="0" smtClean="0"/>
          </a:p>
          <a:p>
            <a:r>
              <a:rPr lang="ru-RU" b="1" dirty="0" smtClean="0"/>
              <a:t>укрепление дыхательной мускулатуры и формирование речевого дыхания.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0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9198"/>
            <a:ext cx="10515600" cy="1325563"/>
          </a:xfrm>
        </p:spPr>
        <p:txBody>
          <a:bodyPr/>
          <a:lstStyle/>
          <a:p>
            <a:r>
              <a:rPr lang="ru-RU" dirty="0" smtClean="0"/>
              <a:t>Речевое дыхание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509" y="2241262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 smtClean="0"/>
              <a:t>Важнейшие условия правильной речи – это плавный длительный выдох, четкая и ненапряженная артикуляция.</a:t>
            </a:r>
          </a:p>
          <a:p>
            <a:r>
              <a:rPr lang="ru-RU" dirty="0" smtClean="0"/>
              <a:t>Речевое дыхание отличается от обычного жизненного дыхания. Речевое дыхание – это управляемый процесс. Количество выдыхаемого воздуха и сила выдоха зависит от цели и условия общения.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7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0872" y="1817362"/>
            <a:ext cx="60128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 smtClean="0">
                <a:solidFill>
                  <a:srgbClr val="000000"/>
                </a:solidFill>
                <a:effectLst/>
              </a:rPr>
              <a:t>Большая энциклопедия дыхательных гимнастик. - М.: </a:t>
            </a:r>
            <a:r>
              <a:rPr lang="ru-RU" b="0" i="0" dirty="0" err="1" smtClean="0">
                <a:solidFill>
                  <a:srgbClr val="000000"/>
                </a:solidFill>
                <a:effectLst/>
              </a:rPr>
              <a:t>Харвест</a:t>
            </a:r>
            <a:r>
              <a:rPr lang="ru-RU" b="0" i="0" dirty="0" smtClean="0">
                <a:solidFill>
                  <a:srgbClr val="000000"/>
                </a:solidFill>
                <a:effectLst/>
              </a:rPr>
              <a:t>, 2007.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 </a:t>
            </a:r>
            <a:r>
              <a:rPr lang="ru-RU" dirty="0" err="1" smtClean="0"/>
              <a:t>Казьмин</a:t>
            </a:r>
            <a:r>
              <a:rPr lang="ru-RU" dirty="0" smtClean="0"/>
              <a:t> </a:t>
            </a:r>
            <a:r>
              <a:rPr lang="ru-RU" dirty="0"/>
              <a:t>В.Д. Дыхательная гимнастика / </a:t>
            </a:r>
            <a:r>
              <a:rPr lang="ru-RU" dirty="0" smtClean="0"/>
              <a:t>- </a:t>
            </a:r>
            <a:r>
              <a:rPr lang="ru-RU" dirty="0"/>
              <a:t>Москва: </a:t>
            </a:r>
            <a:r>
              <a:rPr lang="ru-RU" dirty="0" err="1" smtClean="0"/>
              <a:t>Синтег</a:t>
            </a:r>
            <a:r>
              <a:rPr lang="ru-RU" dirty="0" smtClean="0"/>
              <a:t>, </a:t>
            </a:r>
            <a:r>
              <a:rPr lang="ru-RU" dirty="0"/>
              <a:t>2000.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В.В. Коноваленко, С.В. Коноваленко, Артикуляционная</a:t>
            </a:r>
            <a:r>
              <a:rPr lang="ru-RU" dirty="0"/>
              <a:t>, пальчиковая гимнастика и дыхательно-голосовые упражнения </a:t>
            </a:r>
            <a:r>
              <a:rPr lang="ru-RU" dirty="0" smtClean="0"/>
              <a:t>/ </a:t>
            </a:r>
            <a:r>
              <a:rPr lang="ru-RU" dirty="0"/>
              <a:t>- М.: Гном, 2013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 </a:t>
            </a:r>
            <a:r>
              <a:rPr lang="ru-RU" dirty="0" smtClean="0"/>
              <a:t>Черная </a:t>
            </a:r>
            <a:r>
              <a:rPr lang="ru-RU" dirty="0"/>
              <a:t>Е. И. Воспитание фонационного дыхания с использованием принципов дыхательной гимнастики "йоги" </a:t>
            </a:r>
            <a:r>
              <a:rPr lang="ru-RU" dirty="0" smtClean="0"/>
              <a:t>/ </a:t>
            </a:r>
            <a:r>
              <a:rPr lang="ru-RU" dirty="0"/>
              <a:t>- М.: Граница, 2009.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 </a:t>
            </a:r>
            <a:r>
              <a:rPr lang="ru-RU" dirty="0" smtClean="0"/>
              <a:t>Щетинин Михаил, </a:t>
            </a:r>
            <a:r>
              <a:rPr lang="ru-RU" dirty="0"/>
              <a:t>Дыхательная гимнастика А. Н. Стрельниковой </a:t>
            </a:r>
            <a:r>
              <a:rPr lang="ru-RU" dirty="0" smtClean="0"/>
              <a:t>/ </a:t>
            </a:r>
            <a:r>
              <a:rPr lang="ru-RU" dirty="0"/>
              <a:t>- М.: Метафора, 2004.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Щетинин</a:t>
            </a:r>
            <a:r>
              <a:rPr lang="ru-RU" dirty="0"/>
              <a:t>, Михаил Дыхательная гимнастика А. Н. Стрельниковой для детей / </a:t>
            </a:r>
            <a:r>
              <a:rPr lang="ru-RU" dirty="0" smtClean="0"/>
              <a:t>- </a:t>
            </a:r>
            <a:r>
              <a:rPr lang="ru-RU" dirty="0"/>
              <a:t>М.: Метафора, 2012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4" y="1817362"/>
            <a:ext cx="4568848" cy="39703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41792" y="916770"/>
            <a:ext cx="4570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Изученная литература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382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Дыхательная гимнастика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Стрельниковой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81200"/>
            <a:ext cx="5271655" cy="4128655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Александра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Северовна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Стрельникова </a:t>
            </a:r>
            <a:r>
              <a:rPr lang="ru-RU" sz="2100" i="1" dirty="0" smtClean="0"/>
              <a:t>(</a:t>
            </a:r>
            <a:r>
              <a:rPr lang="ru-RU" sz="2100" i="1" dirty="0"/>
              <a:t>преподаватель пения в Московском оперно-драматическом театре им. </a:t>
            </a:r>
            <a:r>
              <a:rPr lang="ru-RU" sz="2100" i="1" dirty="0" smtClean="0"/>
              <a:t>Станиславского</a:t>
            </a:r>
            <a:r>
              <a:rPr lang="ru-RU" dirty="0" smtClean="0"/>
              <a:t>) утверждала: «Люди плохо дышат, плохо говорят, кричат и поют потому, что болеют, а болеют потому, что не умеют правильно дышать. Научите их этому – и болезнь отступит».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Александра Николаевна Стрельникова</a:t>
            </a: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100" i="1" dirty="0" smtClean="0"/>
              <a:t>(</a:t>
            </a:r>
            <a:r>
              <a:rPr lang="ru-RU" sz="2100" i="1" dirty="0"/>
              <a:t>оперная певица, </a:t>
            </a:r>
            <a:r>
              <a:rPr lang="ru-RU" sz="2100" i="1" dirty="0" smtClean="0"/>
              <a:t>педагог)</a:t>
            </a:r>
            <a:r>
              <a:rPr lang="ru-RU" dirty="0" smtClean="0"/>
              <a:t>: «от дыхания во многом зависят здоровье человека, его физическая и умственная деятельность»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75" y="1027906"/>
            <a:ext cx="5452995" cy="40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637" y="1348798"/>
            <a:ext cx="10515600" cy="1934729"/>
          </a:xfrm>
        </p:spPr>
        <p:txBody>
          <a:bodyPr>
            <a:normAutofit/>
          </a:bodyPr>
          <a:lstStyle/>
          <a:p>
            <a:r>
              <a:rPr lang="ru-RU" dirty="0" smtClean="0"/>
              <a:t>«Эта парадоксальная гимнастика»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dirty="0" smtClean="0"/>
              <a:t>Парадоксальность: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382" y="3432752"/>
            <a:ext cx="10515600" cy="1416339"/>
          </a:xfrm>
        </p:spPr>
        <p:txBody>
          <a:bodyPr/>
          <a:lstStyle/>
          <a:p>
            <a:r>
              <a:rPr lang="ru-RU" dirty="0" smtClean="0"/>
              <a:t>В обычной жизни – не делаем активные вдохи.</a:t>
            </a:r>
          </a:p>
          <a:p>
            <a:r>
              <a:rPr lang="ru-RU" dirty="0" err="1" smtClean="0"/>
              <a:t>Вдох+действие</a:t>
            </a:r>
            <a:r>
              <a:rPr lang="ru-RU" dirty="0" smtClean="0"/>
              <a:t> – противоречит законам спортивного дыхания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0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9" y="906376"/>
            <a:ext cx="5545697" cy="4153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36" y="906376"/>
            <a:ext cx="5759611" cy="43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8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891" y="384320"/>
            <a:ext cx="10515600" cy="257737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2800" b="1" dirty="0" smtClean="0"/>
              <a:t>Цель</a:t>
            </a:r>
            <a:r>
              <a:rPr lang="ru-RU" sz="2800" b="1" dirty="0"/>
              <a:t>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891" y="2490644"/>
            <a:ext cx="10515600" cy="18873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Изучение новых </a:t>
            </a:r>
            <a:r>
              <a:rPr lang="ru-RU" dirty="0" smtClean="0"/>
              <a:t>технологий </a:t>
            </a:r>
            <a:r>
              <a:rPr lang="ru-RU" dirty="0"/>
              <a:t>в области коррекции и развития всех компонентов </a:t>
            </a:r>
            <a:r>
              <a:rPr lang="ru-RU" dirty="0" smtClean="0"/>
              <a:t>речи у детей </a:t>
            </a:r>
            <a:r>
              <a:rPr lang="ru-RU" dirty="0"/>
              <a:t>дошкольного </a:t>
            </a:r>
            <a:r>
              <a:rPr lang="ru-RU" dirty="0" smtClean="0"/>
              <a:t>возраста и поиск эффективных способов вовлечения всех участников образовательного процесса </a:t>
            </a:r>
            <a:r>
              <a:rPr lang="ru-RU" dirty="0"/>
              <a:t>в </a:t>
            </a:r>
            <a:r>
              <a:rPr lang="ru-RU" dirty="0" smtClean="0"/>
              <a:t>систему коррекционно-развивающего работы.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5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037095"/>
            <a:ext cx="5682960" cy="4256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49" y="1012710"/>
            <a:ext cx="5715515" cy="42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0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365125"/>
            <a:ext cx="11970327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«Учитель-ученик» </a:t>
            </a:r>
            <a:r>
              <a:rPr lang="ru-RU" sz="4000" dirty="0" smtClean="0"/>
              <a:t>(не является сетевым взаимодействием, т.к. м/б односторонняя мотивация) </a:t>
            </a:r>
            <a:br>
              <a:rPr lang="ru-RU" sz="4000" dirty="0" smtClean="0"/>
            </a:br>
            <a:r>
              <a:rPr lang="ru-RU" sz="4000" dirty="0" smtClean="0"/>
              <a:t>Ознакомление и обучение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1" y="1795795"/>
            <a:ext cx="2943665" cy="425196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2800" y="2818805"/>
            <a:ext cx="1493838" cy="112037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53" y="2258725"/>
            <a:ext cx="3789218" cy="2841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2082" y="2251223"/>
            <a:ext cx="4484286" cy="336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09" y="3851566"/>
            <a:ext cx="4430177" cy="30064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8854" y="115853"/>
            <a:ext cx="9579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+mj-lt"/>
              </a:rPr>
              <a:t>«Ученик-ученик»</a:t>
            </a:r>
          </a:p>
          <a:p>
            <a:r>
              <a:rPr lang="ru-RU" sz="3600" dirty="0">
                <a:latin typeface="+mj-lt"/>
              </a:rPr>
              <a:t>(+ подразумеваю, что и «учитель-учитель»)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98" y="1297129"/>
            <a:ext cx="4048970" cy="3036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83" y="3706759"/>
            <a:ext cx="4507008" cy="31512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9" y="1297129"/>
            <a:ext cx="4086731" cy="301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1" y="220806"/>
            <a:ext cx="9712037" cy="1551710"/>
          </a:xfrm>
        </p:spPr>
        <p:txBody>
          <a:bodyPr>
            <a:normAutofit/>
          </a:bodyPr>
          <a:lstStyle/>
          <a:p>
            <a:r>
              <a:rPr lang="ru-RU" sz="3600" b="1" dirty="0"/>
              <a:t>«</a:t>
            </a:r>
            <a:r>
              <a:rPr lang="ru-RU" sz="3600" b="1" dirty="0" smtClean="0"/>
              <a:t>Учитель-родитель»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(+ подразумеваю, что и «учитель-учитель»)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99" y="1772516"/>
            <a:ext cx="3362037" cy="2521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1812348"/>
            <a:ext cx="3477491" cy="2608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8" y="3324226"/>
            <a:ext cx="4378036" cy="32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«Учитель-учитель»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63" y="1898074"/>
            <a:ext cx="4356677" cy="3267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12" y="656070"/>
            <a:ext cx="3958316" cy="54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418" y="1437698"/>
            <a:ext cx="8056418" cy="500466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Гимнастика Стрельниковой мне помогает быстрее выздоравливать</a:t>
            </a:r>
            <a:r>
              <a:rPr lang="en-US" dirty="0" smtClean="0"/>
              <a:t>!</a:t>
            </a:r>
            <a:r>
              <a:rPr lang="ru-RU" dirty="0" smtClean="0"/>
              <a:t> Присоединяйтесь!</a:t>
            </a:r>
            <a:endParaRPr lang="en-US" dirty="0" smtClean="0"/>
          </a:p>
          <a:p>
            <a:r>
              <a:rPr lang="ru-RU" dirty="0" smtClean="0"/>
              <a:t>В коррекционной работе поспособствовала более быстрой постановки шипящих</a:t>
            </a:r>
            <a:r>
              <a:rPr lang="en-US" dirty="0" smtClean="0"/>
              <a:t> </a:t>
            </a:r>
            <a:r>
              <a:rPr lang="ru-RU" dirty="0" smtClean="0"/>
              <a:t>звуков, а также четкости речи при продуцировании сложных высказываний. Нравится детям!</a:t>
            </a:r>
          </a:p>
          <a:p>
            <a:r>
              <a:rPr lang="ru-RU" dirty="0" smtClean="0"/>
              <a:t>К сожалению, логопедическое занятие очень насыщено и «конечно» – не столь много времени возможно уделить дыхательной гимнастике</a:t>
            </a:r>
            <a:r>
              <a:rPr lang="ru-RU" dirty="0"/>
              <a:t>. </a:t>
            </a:r>
            <a:r>
              <a:rPr lang="ru-RU" dirty="0" smtClean="0"/>
              <a:t>Пожалуйста, уделите </a:t>
            </a:r>
            <a:r>
              <a:rPr lang="ru-RU" dirty="0"/>
              <a:t>детям немного времени и поиграйте с ними в увлекательную игру с использованием несложных упражнений дыхательной </a:t>
            </a:r>
            <a:r>
              <a:rPr lang="ru-RU" dirty="0" smtClean="0"/>
              <a:t>гимнастики вне л/з.</a:t>
            </a:r>
          </a:p>
          <a:p>
            <a:r>
              <a:rPr lang="ru-RU" dirty="0" smtClean="0"/>
              <a:t>Наиболее эффективная модель сетевого взаимодействия - индивидуальное консультирование по запросу. Обращайтесь!</a:t>
            </a:r>
            <a:endParaRPr lang="ru-RU" dirty="0"/>
          </a:p>
        </p:txBody>
      </p:sp>
      <p:pic>
        <p:nvPicPr>
          <p:cNvPr id="4" name="Рисунок 3" descr="C:\Users\inform\Desktop\larg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0149" y="3507481"/>
            <a:ext cx="3371851" cy="323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619" y="725343"/>
            <a:ext cx="10515600" cy="1325563"/>
          </a:xfrm>
        </p:spPr>
        <p:txBody>
          <a:bodyPr/>
          <a:lstStyle/>
          <a:p>
            <a:r>
              <a:rPr lang="ru-RU" b="1" dirty="0" smtClean="0"/>
              <a:t>Задачи: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1690688"/>
            <a:ext cx="10515600" cy="4616739"/>
          </a:xfrm>
        </p:spPr>
        <p:txBody>
          <a:bodyPr>
            <a:normAutofit/>
          </a:bodyPr>
          <a:lstStyle/>
          <a:p>
            <a:r>
              <a:rPr lang="ru-RU" dirty="0" smtClean="0"/>
              <a:t>Изучить теоретические аспекты, методическую и научно-практическую информацию на предмет формирования речевого дыхания при использовании дыхательной гимнастики Стрельниковой.</a:t>
            </a:r>
          </a:p>
          <a:p>
            <a:r>
              <a:rPr lang="ru-RU" dirty="0" smtClean="0"/>
              <a:t>Включить дыхательную гимнастику Стрельниковой в детскую деятельность на логопедических и др. занятиях (познакомить, обучить, использовать, отследить динамику).</a:t>
            </a:r>
          </a:p>
          <a:p>
            <a:r>
              <a:rPr lang="ru-RU" dirty="0" smtClean="0"/>
              <a:t>Привлечь воспитателей дошкольных групп к коррекционно-развивающему процессу.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79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79525"/>
            <a:ext cx="10515600" cy="1325563"/>
          </a:xfrm>
        </p:spPr>
        <p:txBody>
          <a:bodyPr/>
          <a:lstStyle/>
          <a:p>
            <a:r>
              <a:rPr lang="ru-RU" dirty="0" smtClean="0"/>
              <a:t>Ожидаемый результат: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72534"/>
            <a:ext cx="10515600" cy="212292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Внедрение полученного опыта в профессиональную деятельность;</a:t>
            </a:r>
          </a:p>
          <a:p>
            <a:r>
              <a:rPr lang="ru-RU" dirty="0" smtClean="0"/>
              <a:t>Систематическое использование в коррекционно-развивающей работе и в иных (н-р: личных) целях;</a:t>
            </a:r>
          </a:p>
          <a:p>
            <a:r>
              <a:rPr lang="ru-RU" dirty="0" smtClean="0"/>
              <a:t>Трансляция педагогического опыта в рамках сетевого взаимодействия.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9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Т.о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3492" y="2409680"/>
            <a:ext cx="8922327" cy="2093047"/>
          </a:xfrm>
        </p:spPr>
        <p:txBody>
          <a:bodyPr/>
          <a:lstStyle/>
          <a:p>
            <a:r>
              <a:rPr lang="ru-RU" dirty="0" smtClean="0"/>
              <a:t>Объект самообразования – «сетевое взаимодействие»</a:t>
            </a:r>
          </a:p>
          <a:p>
            <a:r>
              <a:rPr lang="ru-RU" dirty="0"/>
              <a:t>Предмет самообразования – </a:t>
            </a:r>
            <a:r>
              <a:rPr lang="ru-RU" dirty="0" smtClean="0"/>
              <a:t>«дыхательная гимнастика Стрельниковой»</a:t>
            </a:r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8673" y="5144943"/>
            <a:ext cx="5299363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Из выступлений на форуме по 10-летию детства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" y="305088"/>
            <a:ext cx="94996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51" y="100417"/>
            <a:ext cx="9021858" cy="67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9983" y="159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Из лекций </a:t>
            </a:r>
            <a:r>
              <a:rPr lang="ru-RU" sz="3200" b="1" dirty="0" smtClean="0"/>
              <a:t>преподавателей </a:t>
            </a:r>
            <a:r>
              <a:rPr lang="ru-RU" sz="3200" b="1" dirty="0" smtClean="0"/>
              <a:t>МПГУ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30" y="2224378"/>
            <a:ext cx="5405870" cy="4450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1" y="1179818"/>
            <a:ext cx="7069714" cy="308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54" y="725343"/>
            <a:ext cx="10515600" cy="1325563"/>
          </a:xfrm>
        </p:spPr>
        <p:txBody>
          <a:bodyPr/>
          <a:lstStyle/>
          <a:p>
            <a:r>
              <a:rPr lang="ru-RU" dirty="0"/>
              <a:t>Сетевое </a:t>
            </a:r>
            <a:r>
              <a:rPr lang="ru-RU" dirty="0" smtClean="0"/>
              <a:t>взаимодействие – вывод: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254" y="2698461"/>
            <a:ext cx="10515600" cy="280179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Сетевое взаимодействие – система взаимообусловленных действий педагогов, позволяющих им реализовывать совместную деятельность, направленную на профессиональное развитие, где поведение каждого из участников выступает одновременно и стимулом, и реакцией на поведение </a:t>
            </a:r>
            <a:r>
              <a:rPr lang="ru-RU" dirty="0" smtClean="0"/>
              <a:t>остальных взаимодействующих.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3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788</Words>
  <Application>Microsoft Office PowerPoint</Application>
  <PresentationFormat>Широкоэкранный</PresentationFormat>
  <Paragraphs>65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Тема Office</vt:lpstr>
      <vt:lpstr> учитель-логопед ДО №6 Школы №1554 Т.А.Руденко  2021-22уч.г. </vt:lpstr>
      <vt:lpstr> Цель:</vt:lpstr>
      <vt:lpstr>Задачи: </vt:lpstr>
      <vt:lpstr>Ожидаемый результат:</vt:lpstr>
      <vt:lpstr>Т.о.</vt:lpstr>
      <vt:lpstr>Из выступлений на форуме по 10-летию детства</vt:lpstr>
      <vt:lpstr>Презентация PowerPoint</vt:lpstr>
      <vt:lpstr>Из лекций преподавателей МПГУ</vt:lpstr>
      <vt:lpstr>Сетевое взаимодействие – вывод:  </vt:lpstr>
      <vt:lpstr>Сетевое взаимодействие в рамках коррекционно-развивающего работы</vt:lpstr>
      <vt:lpstr>Эффективные  и другие модели  сетевого взаимодействия  «Ученик-ученик», «Учитель-учитель», «Учитель-родитель» </vt:lpstr>
      <vt:lpstr>О дыхании в древности</vt:lpstr>
      <vt:lpstr>Дыхание современности</vt:lpstr>
      <vt:lpstr>Дыхательная гимнастика в дошкольном возрасте  </vt:lpstr>
      <vt:lpstr>Речевое дыхание</vt:lpstr>
      <vt:lpstr>Презентация PowerPoint</vt:lpstr>
      <vt:lpstr>Дыхательная гимнастика  Стрельниковой</vt:lpstr>
      <vt:lpstr>«Эта парадоксальная гимнастика»  Парадоксальность:</vt:lpstr>
      <vt:lpstr>Презентация PowerPoint</vt:lpstr>
      <vt:lpstr>Презентация PowerPoint</vt:lpstr>
      <vt:lpstr>«Учитель-ученик» (не является сетевым взаимодействием, т.к. м/б односторонняя мотивация)  Ознакомление и обучение</vt:lpstr>
      <vt:lpstr>Презентация PowerPoint</vt:lpstr>
      <vt:lpstr>«Учитель-родитель»  (+ подразумеваю, что и «учитель-учитель»)</vt:lpstr>
      <vt:lpstr>«Учитель-учитель»</vt:lpstr>
      <vt:lpstr>Вывод: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самообразованию учителя-логопеда ДО №6 Школы №1554 Т.А.Руденко за 2020-21уч.г.</dc:title>
  <dc:creator>ДО 6</dc:creator>
  <cp:lastModifiedBy>ДО 6</cp:lastModifiedBy>
  <cp:revision>45</cp:revision>
  <dcterms:created xsi:type="dcterms:W3CDTF">2021-11-29T19:57:42Z</dcterms:created>
  <dcterms:modified xsi:type="dcterms:W3CDTF">2022-06-21T19:16:54Z</dcterms:modified>
</cp:coreProperties>
</file>