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7" r:id="rId4"/>
    <p:sldId id="266" r:id="rId5"/>
    <p:sldId id="259" r:id="rId6"/>
    <p:sldId id="261" r:id="rId7"/>
    <p:sldId id="263" r:id="rId8"/>
    <p:sldId id="262" r:id="rId9"/>
    <p:sldId id="264" r:id="rId10"/>
    <p:sldId id="268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7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DD86A-1393-8E82-7B2E-829320F92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C842E9-2BE8-9DFA-13CB-BE71DD4C6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8A6FB6-52E2-C558-CC3E-4841C5159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256A-859D-4935-A912-7F6F79F9EE1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64F075-F70A-4D33-11C6-39E6D24A5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AF30E9-B6A5-934E-FD3D-7D307B80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2E35-624F-4D18-84C1-F8D973515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13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C1AAD-775A-2C85-A6E8-3A9DEE05D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E7EF05-8119-DBDF-712F-4CB9E5F0E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E459F3-52A3-0002-618B-99CAD79E7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256A-859D-4935-A912-7F6F79F9EE1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1C44ED-A163-E662-21EF-C27DBD009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E36C99-62A7-4605-2204-44044705C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2E35-624F-4D18-84C1-F8D973515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67E007A-8578-4BFE-67AC-5D0BCEA397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8C06E7-000B-3067-7861-89885C07B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BF0149-5D89-3885-BE00-584D7445B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256A-859D-4935-A912-7F6F79F9EE1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F131BF-1903-8386-0310-C00400E43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FC5172-FF4D-0D84-D66E-CEAB07AC0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2E35-624F-4D18-84C1-F8D973515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1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98912-EAE1-B139-2B1B-81881A448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A98E87-D8E2-5203-CC91-CD2F28837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A7A04F-0202-1D71-83E7-123727324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256A-859D-4935-A912-7F6F79F9EE1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58D199-A432-D222-82C3-FD27094C9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46403D-5B5F-2D9A-38E6-76662CF8A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2E35-624F-4D18-84C1-F8D973515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862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A4179B-3088-616A-FAE1-ED98DAA49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EAB79B-7A78-C79E-1645-4493F6C6A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934087-F65F-41AA-3BE7-79D075C84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256A-859D-4935-A912-7F6F79F9EE1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4319DC-1489-F013-8D7F-856F44A44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C1AEDE-5173-DC7E-3218-AFA0097F5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2E35-624F-4D18-84C1-F8D973515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39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3159C0-2C5C-3A43-AF80-8B0A21FC1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5FEC8F-9032-B4DC-EF6D-05B11E8533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E86506-38D0-3A99-A0AF-3505D584B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EED4BD-1DB6-B4C4-208F-5647231E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256A-859D-4935-A912-7F6F79F9EE1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8B670A-DDAF-CEEE-0961-68D4D1282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E77F35-5130-B4C1-EC42-4F734765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2E35-624F-4D18-84C1-F8D973515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7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A18B54-A831-4F1E-0516-D7AFF8471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023F2F-CF6C-7217-52E3-FAD7F0483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AB1EDC-00C9-E677-7FDE-3ECD6512B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183BFA-8A70-418C-ECC0-4743D9E97D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0FD09E-D121-BFD7-0AA1-3E7E573A57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4FC47A6-7FAA-27C8-CCF1-36EB7E56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256A-859D-4935-A912-7F6F79F9EE1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4205B8-8B5D-D84D-EF14-F7B3BB914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692EE1-BADE-2AB3-9479-18E840352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2E35-624F-4D18-84C1-F8D973515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41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B2362-763F-AE26-FEF5-02195F04F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30778A0-2DE9-6B8C-CED8-592CC8FD2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256A-859D-4935-A912-7F6F79F9EE1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58031CB-FAC6-A66B-E1C1-BD1B82C86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C8DFCA-357B-B1CF-51F8-11B8A6A68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2E35-624F-4D18-84C1-F8D973515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01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B59F580-6A7D-235F-DF96-81FD1540B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256A-859D-4935-A912-7F6F79F9EE1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743FA51-7EC5-BAEA-ED88-D01CF1628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3BD094-7BD5-F2BA-2212-3460726F9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2E35-624F-4D18-84C1-F8D973515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73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B914C-FAFF-140C-1FA7-3F2DE4C5B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72A859-C10D-AECD-109D-37CA1CC74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99061B-12D9-4BE3-D205-3C79A15E5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5FDCBC-B854-0335-016E-BAABE01B8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256A-859D-4935-A912-7F6F79F9EE1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79CEBA-41E8-E522-86EA-6773E2187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A53E7D-4E80-69A2-7099-F0A68A40C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2E35-624F-4D18-84C1-F8D973515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61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481C8-9C6D-B4E1-6AEA-4C9BF9A5B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0D37316-9DE8-6878-C6F1-30A1C1008C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BF922A-854A-F0A4-727F-AF06EFF14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C70CCF-1089-B096-35A4-C4545759C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256A-859D-4935-A912-7F6F79F9EE1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3854B6-208B-3487-3B93-685410A8D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F4B628-B511-ED7F-EF6A-02EFFB3D7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2E35-624F-4D18-84C1-F8D973515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60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6B2F8-6E4B-C040-C9CF-088AB6215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DC5946-083A-6EBB-5356-BD837FA7E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5EFD4B-260A-CE1A-3A70-8E766C94DB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2256A-859D-4935-A912-7F6F79F9EE1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9C62BE-098F-4B81-E2D2-356060F04E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BF9D03-2E6E-C49C-C321-A8EFDF09D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12E35-624F-4D18-84C1-F8D973515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2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9384B1-AA8F-3B96-0F4D-F3F91A0CC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893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28E013-889E-87EC-43EA-1BC2BD68C011}"/>
              </a:ext>
            </a:extLst>
          </p:cNvPr>
          <p:cNvSpPr txBox="1"/>
          <p:nvPr/>
        </p:nvSpPr>
        <p:spPr>
          <a:xfrm>
            <a:off x="953037" y="1530302"/>
            <a:ext cx="104318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Консультация для педагогов по теме:</a:t>
            </a:r>
          </a:p>
          <a:p>
            <a:pPr algn="ctr"/>
            <a:endParaRPr lang="ru-RU" sz="3200" b="1" dirty="0">
              <a:solidFill>
                <a:srgbClr val="009900"/>
              </a:solidFill>
            </a:endParaRPr>
          </a:p>
          <a:p>
            <a:pPr algn="ctr"/>
            <a:r>
              <a:rPr lang="ru-RU" sz="3200" b="1" dirty="0">
                <a:solidFill>
                  <a:srgbClr val="009900"/>
                </a:solidFill>
              </a:rPr>
              <a:t>«Развитие графомоторных навыков у детей </a:t>
            </a:r>
          </a:p>
          <a:p>
            <a:pPr algn="ctr"/>
            <a:r>
              <a:rPr lang="ru-RU" sz="3200" b="1" dirty="0">
                <a:solidFill>
                  <a:srgbClr val="009900"/>
                </a:solidFill>
              </a:rPr>
              <a:t>старшего дошкольного возраста»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3CAA7F-0FF5-1275-3A8B-092FFDBB86DE}"/>
              </a:ext>
            </a:extLst>
          </p:cNvPr>
          <p:cNvSpPr txBox="1"/>
          <p:nvPr/>
        </p:nvSpPr>
        <p:spPr>
          <a:xfrm>
            <a:off x="6465194" y="4958366"/>
            <a:ext cx="5473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Воспитатель ГБОУ Школы №1554</a:t>
            </a:r>
          </a:p>
          <a:p>
            <a:r>
              <a:rPr lang="ru-RU" sz="2000" dirty="0"/>
              <a:t>Астахова Надежда Александровна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E0C346-2405-06AC-A34F-1685E6C74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811" y="3820187"/>
            <a:ext cx="3289534" cy="227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05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ED8AD-DDA5-7DC0-B4C5-DD12EF637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FA16A-2897-2A76-2378-DE1D60AF57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4468CB-82A6-66F8-0CCF-7C2799E593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3E4E63C-98FE-0248-766B-C5BE529A0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687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BE952D-F3D0-29F4-3C02-E1A3413726D0}"/>
              </a:ext>
            </a:extLst>
          </p:cNvPr>
          <p:cNvSpPr txBox="1"/>
          <p:nvPr/>
        </p:nvSpPr>
        <p:spPr>
          <a:xfrm>
            <a:off x="141669" y="901521"/>
            <a:ext cx="11848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/>
          </a:p>
          <a:p>
            <a:pPr algn="ctr"/>
            <a:r>
              <a:rPr lang="ru-RU" sz="4400" dirty="0"/>
              <a:t>«Рука – это вышедший наружу мозг человека»</a:t>
            </a:r>
          </a:p>
          <a:p>
            <a:pPr algn="r"/>
            <a:r>
              <a:rPr lang="ru-RU" sz="4400" dirty="0"/>
              <a:t>(И.Кант)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A6189D-5B47-1C13-22EA-C7AFBDC1E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898" y="2316163"/>
            <a:ext cx="7398603" cy="385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05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9384B1-AA8F-3B96-0F4D-F3F91A0CC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5B6097-4A9D-82BC-17B1-762E36885BAD}"/>
              </a:ext>
            </a:extLst>
          </p:cNvPr>
          <p:cNvSpPr txBox="1"/>
          <p:nvPr/>
        </p:nvSpPr>
        <p:spPr>
          <a:xfrm>
            <a:off x="257577" y="1558344"/>
            <a:ext cx="11730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rgbClr val="009900"/>
                </a:solidFill>
              </a:rPr>
              <a:t>Спасибо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D870FE-0AB7-6AAF-FB99-69D405ABC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211" y="2871989"/>
            <a:ext cx="5568249" cy="318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58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1F8A0-3D82-64E0-9DEA-7DDBA0EAA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A7686C-A00C-B8B9-D295-1805A1E908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1798B12-82BA-7F6B-DA54-0B10B6E0E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687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C3767E-D017-C0C4-807B-9C9EEB3FE0C9}"/>
              </a:ext>
            </a:extLst>
          </p:cNvPr>
          <p:cNvSpPr txBox="1"/>
          <p:nvPr/>
        </p:nvSpPr>
        <p:spPr>
          <a:xfrm>
            <a:off x="425003" y="901521"/>
            <a:ext cx="1146219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«Ум ребёнка находится на кончиках его пальцев»</a:t>
            </a:r>
          </a:p>
          <a:p>
            <a:pPr algn="r"/>
            <a:r>
              <a:rPr lang="ru-RU" sz="3200" dirty="0"/>
              <a:t>(В.Сухомлинский)</a:t>
            </a:r>
          </a:p>
          <a:p>
            <a:pPr algn="r"/>
            <a:endParaRPr lang="ru-RU" sz="3200" dirty="0"/>
          </a:p>
          <a:p>
            <a:pPr algn="r"/>
            <a:endParaRPr lang="ru-RU" sz="3200" dirty="0"/>
          </a:p>
          <a:p>
            <a:pPr algn="r"/>
            <a:endParaRPr lang="ru-RU" sz="3200" dirty="0"/>
          </a:p>
          <a:p>
            <a:pPr algn="r"/>
            <a:endParaRPr lang="ru-RU" sz="3200" dirty="0"/>
          </a:p>
          <a:p>
            <a:pPr algn="r"/>
            <a:endParaRPr lang="ru-RU" sz="3200" dirty="0"/>
          </a:p>
          <a:p>
            <a:pPr algn="r"/>
            <a:endParaRPr lang="ru-RU" sz="3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1710ED-044F-3968-E834-8AFAAE70E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190" y="1914947"/>
            <a:ext cx="5828489" cy="423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0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1F8A0-3D82-64E0-9DEA-7DDBA0EAA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A7686C-A00C-B8B9-D295-1805A1E908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1798B12-82BA-7F6B-DA54-0B10B6E0E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687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C3767E-D017-C0C4-807B-9C9EEB3FE0C9}"/>
              </a:ext>
            </a:extLst>
          </p:cNvPr>
          <p:cNvSpPr txBox="1"/>
          <p:nvPr/>
        </p:nvSpPr>
        <p:spPr>
          <a:xfrm>
            <a:off x="592428" y="1648496"/>
            <a:ext cx="113076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✏+</a:t>
            </a:r>
            <a:r>
              <a:rPr lang="ru-RU" sz="3200" b="1" dirty="0">
                <a:solidFill>
                  <a:srgbClr val="009900"/>
                </a:solidFill>
              </a:rPr>
              <a:t>✋🏻Графомоторный навык </a:t>
            </a:r>
            <a:r>
              <a:rPr lang="ru-RU" sz="3200" dirty="0"/>
              <a:t>- это определенное положение и движения пишущей руки, которое позволяет: рисовать, раскрашивать, копировать простейшие узоры, соединять точки, правильно удерживать пишущий предмет.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643C56-7CE0-4301-C10B-3655983C3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820" y="3255962"/>
            <a:ext cx="2544114" cy="243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66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9FD014-D7DA-EE75-E6C7-27BB82762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F0B0E5-A05E-CA17-D401-0127FCC859BD}"/>
              </a:ext>
            </a:extLst>
          </p:cNvPr>
          <p:cNvSpPr txBox="1"/>
          <p:nvPr/>
        </p:nvSpPr>
        <p:spPr>
          <a:xfrm>
            <a:off x="343437" y="1429555"/>
            <a:ext cx="1150512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solidFill>
                  <a:srgbClr val="009900"/>
                </a:solidFill>
              </a:rPr>
              <a:t>Графомоторные</a:t>
            </a:r>
            <a:r>
              <a:rPr lang="ru-RU" sz="3600" b="1" dirty="0">
                <a:solidFill>
                  <a:srgbClr val="009900"/>
                </a:solidFill>
              </a:rPr>
              <a:t> навыки включают в себя:</a:t>
            </a:r>
          </a:p>
          <a:p>
            <a:pPr algn="ctr"/>
            <a:r>
              <a:rPr lang="ru-RU" sz="2800" b="1" dirty="0">
                <a:solidFill>
                  <a:srgbClr val="009900"/>
                </a:solidFill>
              </a:rPr>
              <a:t> </a:t>
            </a:r>
          </a:p>
          <a:p>
            <a:r>
              <a:rPr lang="ru-RU" sz="3600" dirty="0"/>
              <a:t>1. 🖖🏻🖐🏻Мелкую мускулатуру пальцев;</a:t>
            </a:r>
          </a:p>
          <a:p>
            <a:r>
              <a:rPr lang="ru-RU" sz="3600" dirty="0"/>
              <a:t>2.👀 Зрительный анализ и синтез;</a:t>
            </a:r>
          </a:p>
          <a:p>
            <a:r>
              <a:rPr lang="ru-RU" sz="3600" dirty="0"/>
              <a:t>3. 🖊🖌Рисование;</a:t>
            </a:r>
          </a:p>
          <a:p>
            <a:r>
              <a:rPr lang="ru-RU" sz="3600" dirty="0"/>
              <a:t>4. ♻Графическую символику.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7B7C4B-60BD-CC3B-5306-8EF288413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723" y="2192455"/>
            <a:ext cx="2753746" cy="366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50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9384B1-AA8F-3B96-0F4D-F3F91A0CC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A9B019-B339-5234-0110-7D27D885FC2B}"/>
              </a:ext>
            </a:extLst>
          </p:cNvPr>
          <p:cNvSpPr txBox="1"/>
          <p:nvPr/>
        </p:nvSpPr>
        <p:spPr>
          <a:xfrm>
            <a:off x="283335" y="1609859"/>
            <a:ext cx="116253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9900"/>
                </a:solidFill>
              </a:rPr>
              <a:t>Формирование графомоторных навыков ребенка осуществляется </a:t>
            </a:r>
          </a:p>
          <a:p>
            <a:pPr algn="ctr"/>
            <a:r>
              <a:rPr lang="ru-RU" sz="5400" b="1" dirty="0">
                <a:solidFill>
                  <a:srgbClr val="009900"/>
                </a:solidFill>
              </a:rPr>
              <a:t>на протяжении четырех этапов</a:t>
            </a:r>
          </a:p>
        </p:txBody>
      </p:sp>
    </p:spTree>
    <p:extLst>
      <p:ext uri="{BB962C8B-B14F-4D97-AF65-F5344CB8AC3E}">
        <p14:creationId xmlns:p14="http://schemas.microsoft.com/office/powerpoint/2010/main" val="1407194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9384B1-AA8F-3B96-0F4D-F3F91A0CC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6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63CC60-625A-F920-F522-A0E9BD729520}"/>
              </a:ext>
            </a:extLst>
          </p:cNvPr>
          <p:cNvSpPr txBox="1"/>
          <p:nvPr/>
        </p:nvSpPr>
        <p:spPr>
          <a:xfrm>
            <a:off x="218941" y="1146220"/>
            <a:ext cx="1182280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✅Первый этап - развитие крупной и мелкой моторики. </a:t>
            </a:r>
          </a:p>
          <a:p>
            <a:endParaRPr lang="ru-RU" sz="2400" dirty="0"/>
          </a:p>
          <a:p>
            <a:r>
              <a:rPr lang="ru-RU" sz="2400" dirty="0"/>
              <a:t>На этом этапе можно использовать следующие упражнения:</a:t>
            </a:r>
          </a:p>
          <a:p>
            <a:endParaRPr lang="ru-RU" sz="2400" dirty="0"/>
          </a:p>
          <a:p>
            <a:r>
              <a:rPr lang="ru-RU" sz="2400" dirty="0"/>
              <a:t>• пальчиковую гимнастику;</a:t>
            </a:r>
          </a:p>
          <a:p>
            <a:r>
              <a:rPr lang="ru-RU" sz="2400" dirty="0"/>
              <a:t>• массаж (самомассаж, массаж с помощью су-джок…);</a:t>
            </a:r>
          </a:p>
          <a:p>
            <a:r>
              <a:rPr lang="ru-RU" sz="2400" dirty="0"/>
              <a:t>• лепить из пластилина или соленого теста;</a:t>
            </a:r>
          </a:p>
          <a:p>
            <a:r>
              <a:rPr lang="ru-RU" sz="2400" dirty="0"/>
              <a:t>• вырезать из бумаги фигуры разной сложности;</a:t>
            </a:r>
          </a:p>
          <a:p>
            <a:r>
              <a:rPr lang="ru-RU" sz="2400" dirty="0"/>
              <a:t>• составлять бусы, застегивать и </a:t>
            </a:r>
            <a:r>
              <a:rPr lang="ru-RU" sz="2400" dirty="0" err="1"/>
              <a:t>растёгивать</a:t>
            </a:r>
            <a:r>
              <a:rPr lang="ru-RU" sz="2400" dirty="0"/>
              <a:t> пуговицы, кнопки, крючки и т. д. ;</a:t>
            </a:r>
          </a:p>
          <a:p>
            <a:r>
              <a:rPr lang="ru-RU" sz="2400" dirty="0"/>
              <a:t>• собирать пазлы, мозаику;</a:t>
            </a:r>
          </a:p>
          <a:p>
            <a:r>
              <a:rPr lang="ru-RU" sz="2400" dirty="0"/>
              <a:t>• конструировать из кубиков, а также «Лего»;</a:t>
            </a:r>
          </a:p>
          <a:p>
            <a:r>
              <a:rPr lang="ru-RU" sz="2400" dirty="0"/>
              <a:t>• раскрашивать раскраски;</a:t>
            </a:r>
          </a:p>
          <a:p>
            <a:r>
              <a:rPr lang="ru-RU" sz="2400" dirty="0"/>
              <a:t>• игра с прищепками, с палочками </a:t>
            </a:r>
            <a:r>
              <a:rPr lang="ru-RU" sz="2400" dirty="0" err="1"/>
              <a:t>Кюизенера</a:t>
            </a:r>
            <a:r>
              <a:rPr lang="ru-RU" sz="2400" dirty="0"/>
              <a:t>, «</a:t>
            </a:r>
            <a:r>
              <a:rPr lang="ru-RU" sz="2400" dirty="0" err="1"/>
              <a:t>Танграмм</a:t>
            </a:r>
            <a:r>
              <a:rPr lang="ru-RU" sz="2400" dirty="0"/>
              <a:t>» и т. д.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9A9CCE-C6D7-8BA4-A7A5-6191DABEC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812" y="770288"/>
            <a:ext cx="3642247" cy="250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90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9384B1-AA8F-3B96-0F4D-F3F91A0CC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B2F878-DE85-6025-581C-82BA5D7653FD}"/>
              </a:ext>
            </a:extLst>
          </p:cNvPr>
          <p:cNvSpPr txBox="1"/>
          <p:nvPr/>
        </p:nvSpPr>
        <p:spPr>
          <a:xfrm>
            <a:off x="283335" y="927279"/>
            <a:ext cx="11603865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/>
              <a:t>✅Второй этап направлен на формирование пространственных представлений и речевого обозначения пространственных отношений. </a:t>
            </a:r>
          </a:p>
          <a:p>
            <a:r>
              <a:rPr lang="ru-RU" sz="2300" dirty="0"/>
              <a:t>Этот этап предусматривает:</a:t>
            </a:r>
          </a:p>
          <a:p>
            <a:r>
              <a:rPr lang="ru-RU" sz="2300" dirty="0"/>
              <a:t>1. ориентировку в собственном теле;</a:t>
            </a:r>
          </a:p>
          <a:p>
            <a:r>
              <a:rPr lang="ru-RU" sz="2300" dirty="0"/>
              <a:t>2. ориентировку в окружающем пространстве;</a:t>
            </a:r>
          </a:p>
          <a:p>
            <a:r>
              <a:rPr lang="ru-RU" sz="2300" dirty="0"/>
              <a:t>3. уточнение пространственного расположения предметов на плоскости.</a:t>
            </a:r>
          </a:p>
          <a:p>
            <a:endParaRPr lang="ru-RU" sz="2300" dirty="0"/>
          </a:p>
          <a:p>
            <a:r>
              <a:rPr lang="ru-RU" sz="2200" dirty="0"/>
              <a:t>На этом этапе можно использовать следующие упражнения:</a:t>
            </a:r>
          </a:p>
          <a:p>
            <a:r>
              <a:rPr lang="ru-RU" sz="2200" dirty="0"/>
              <a:t>• конструирование, выкладывание </a:t>
            </a:r>
            <a:r>
              <a:rPr lang="ru-RU" sz="2200" dirty="0" err="1"/>
              <a:t>сериационных</a:t>
            </a:r>
            <a:r>
              <a:rPr lang="ru-RU" sz="2200" dirty="0"/>
              <a:t> рядов;</a:t>
            </a:r>
          </a:p>
          <a:p>
            <a:r>
              <a:rPr lang="ru-RU" sz="2200" dirty="0"/>
              <a:t>• пальчиковые игры;</a:t>
            </a:r>
          </a:p>
          <a:p>
            <a:r>
              <a:rPr lang="ru-RU" sz="2200" dirty="0"/>
              <a:t>• штриховки;</a:t>
            </a:r>
          </a:p>
          <a:p>
            <a:r>
              <a:rPr lang="ru-RU" sz="2200" dirty="0"/>
              <a:t>• выкладывание букв и цифр из других предметов;</a:t>
            </a:r>
          </a:p>
          <a:p>
            <a:r>
              <a:rPr lang="ru-RU" sz="2200" dirty="0"/>
              <a:t>• работа с мелкими предметами;</a:t>
            </a:r>
          </a:p>
          <a:p>
            <a:r>
              <a:rPr lang="ru-RU" sz="2200" dirty="0"/>
              <a:t>• лепка;</a:t>
            </a:r>
          </a:p>
          <a:p>
            <a:r>
              <a:rPr lang="ru-RU" sz="2200" dirty="0"/>
              <a:t>• аппликация;</a:t>
            </a:r>
          </a:p>
          <a:p>
            <a:r>
              <a:rPr lang="ru-RU" sz="2200" dirty="0"/>
              <a:t>• рисование и т. д.</a:t>
            </a:r>
          </a:p>
        </p:txBody>
      </p:sp>
    </p:spTree>
    <p:extLst>
      <p:ext uri="{BB962C8B-B14F-4D97-AF65-F5344CB8AC3E}">
        <p14:creationId xmlns:p14="http://schemas.microsoft.com/office/powerpoint/2010/main" val="3938366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9384B1-AA8F-3B96-0F4D-F3F91A0CC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215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3118C0-4A85-A908-2C11-00184F4317E5}"/>
              </a:ext>
            </a:extLst>
          </p:cNvPr>
          <p:cNvSpPr txBox="1"/>
          <p:nvPr/>
        </p:nvSpPr>
        <p:spPr>
          <a:xfrm>
            <a:off x="579549" y="920449"/>
            <a:ext cx="109084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✅Третий этап - направлен на развитие графомоторных навыков.</a:t>
            </a:r>
          </a:p>
          <a:p>
            <a:endParaRPr lang="ru-RU" sz="2400" dirty="0"/>
          </a:p>
          <a:p>
            <a:r>
              <a:rPr lang="ru-RU" sz="2400" dirty="0"/>
              <a:t>• Уточнение представлений о цвете, форме и величине.</a:t>
            </a:r>
          </a:p>
          <a:p>
            <a:r>
              <a:rPr lang="ru-RU" sz="2400" dirty="0"/>
              <a:t>• Уточнение и расширение объема зрительной памяти.</a:t>
            </a:r>
          </a:p>
          <a:p>
            <a:r>
              <a:rPr lang="ru-RU" sz="2400" dirty="0"/>
              <a:t>- развитие зрительного анализа и синтеза;</a:t>
            </a:r>
          </a:p>
          <a:p>
            <a:r>
              <a:rPr lang="ru-RU" sz="2400" dirty="0"/>
              <a:t>• Развитие зрительного гнозиса (узнавания):</a:t>
            </a:r>
          </a:p>
          <a:p>
            <a:r>
              <a:rPr lang="ru-RU" sz="2400" dirty="0"/>
              <a:t>- контурные изображения предметов,</a:t>
            </a:r>
          </a:p>
          <a:p>
            <a:r>
              <a:rPr lang="ru-RU" sz="2400" dirty="0"/>
              <a:t>- перечеркнутые контурные изображения, </a:t>
            </a:r>
          </a:p>
          <a:p>
            <a:r>
              <a:rPr lang="ru-RU" sz="2400" dirty="0"/>
              <a:t>- наложенные друг на друга контурные изображения, и т. д.</a:t>
            </a:r>
          </a:p>
          <a:p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C81961-CA84-E0A1-175F-7F719C56F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005" y="4542498"/>
            <a:ext cx="2480419" cy="17609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012E68-037B-F036-32AA-C35BB79EA8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45" y="4717821"/>
            <a:ext cx="2382468" cy="171049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40F2F1-B253-B78B-C19B-19985213E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779" y="4564435"/>
            <a:ext cx="2793667" cy="19821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BB2224-DFD0-420A-D2B6-2151FA2DB5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3916" y="4500324"/>
            <a:ext cx="2645864" cy="202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55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9384B1-AA8F-3B96-0F4D-F3F91A0CC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5B6097-4A9D-82BC-17B1-762E36885BAD}"/>
              </a:ext>
            </a:extLst>
          </p:cNvPr>
          <p:cNvSpPr txBox="1"/>
          <p:nvPr/>
        </p:nvSpPr>
        <p:spPr>
          <a:xfrm>
            <a:off x="192110" y="982176"/>
            <a:ext cx="118077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✅ Четвертый этап по развитию графомоторных навыков направлен на</a:t>
            </a:r>
          </a:p>
          <a:p>
            <a:r>
              <a:rPr lang="ru-RU" sz="2400" dirty="0"/>
              <a:t>               изобразительно - графические способности.</a:t>
            </a:r>
          </a:p>
          <a:p>
            <a:endParaRPr lang="ru-RU" sz="2400" dirty="0"/>
          </a:p>
          <a:p>
            <a:r>
              <a:rPr lang="ru-RU" sz="2400" dirty="0"/>
              <a:t>Развитие графомоторных навыков.</a:t>
            </a:r>
          </a:p>
          <a:p>
            <a:r>
              <a:rPr lang="ru-RU" sz="2400" dirty="0"/>
              <a:t>• Знакомство с тетрадью и рабочей строкой.</a:t>
            </a:r>
          </a:p>
          <a:p>
            <a:r>
              <a:rPr lang="ru-RU" sz="2400" dirty="0"/>
              <a:t>• Вертикальные, горизонтальные, наклонные прямые линии </a:t>
            </a:r>
          </a:p>
          <a:p>
            <a:r>
              <a:rPr lang="ru-RU" sz="2400" dirty="0"/>
              <a:t>   и комбинации из них.</a:t>
            </a:r>
          </a:p>
          <a:p>
            <a:r>
              <a:rPr lang="ru-RU" sz="2400" dirty="0"/>
              <a:t>• Рисование узоров и орнаментов,</a:t>
            </a:r>
          </a:p>
          <a:p>
            <a:r>
              <a:rPr lang="ru-RU" sz="2400" dirty="0"/>
              <a:t>• Дуги, волнистые линии, круги, овалы.</a:t>
            </a:r>
          </a:p>
          <a:p>
            <a:r>
              <a:rPr lang="ru-RU" sz="2400" dirty="0"/>
              <a:t>• Рисование по клеткам предметов разной сложности.</a:t>
            </a:r>
          </a:p>
          <a:p>
            <a:endParaRPr lang="ru-RU" sz="2400" dirty="0"/>
          </a:p>
          <a:p>
            <a:r>
              <a:rPr lang="ru-RU" sz="2400" dirty="0"/>
              <a:t>Овладение графической символизацией.</a:t>
            </a:r>
          </a:p>
          <a:p>
            <a:r>
              <a:rPr lang="ru-RU" sz="2400" dirty="0"/>
              <a:t>• Работа по формированию графического образа букв (графемы).</a:t>
            </a:r>
          </a:p>
          <a:p>
            <a:r>
              <a:rPr lang="ru-RU" sz="2400" dirty="0"/>
              <a:t>• Дифференциация букв, имеющих кинетическое сходство.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D10A87-2A15-7A9A-D973-405D85A11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5033" y="3361121"/>
            <a:ext cx="2176483" cy="26661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1C5297-C961-1B1C-63DE-341F6A5DE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1406" y="1493949"/>
            <a:ext cx="2180110" cy="174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891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218</TotalTime>
  <Words>476</Words>
  <Application>Microsoft Office PowerPoint</Application>
  <PresentationFormat>Широкоэкранный</PresentationFormat>
  <Paragraphs>76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Надежда</cp:lastModifiedBy>
  <cp:revision>9</cp:revision>
  <cp:lastPrinted>2024-02-25T15:11:01Z</cp:lastPrinted>
  <dcterms:created xsi:type="dcterms:W3CDTF">2024-01-09T16:23:22Z</dcterms:created>
  <dcterms:modified xsi:type="dcterms:W3CDTF">2024-03-11T18:04:22Z</dcterms:modified>
</cp:coreProperties>
</file>