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62" r:id="rId4"/>
    <p:sldId id="258" r:id="rId5"/>
    <p:sldId id="259" r:id="rId6"/>
    <p:sldId id="260" r:id="rId7"/>
    <p:sldId id="264" r:id="rId8"/>
    <p:sldId id="261" r:id="rId9"/>
    <p:sldId id="263"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85B5"/>
    <a:srgbClr val="4B8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276"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5386C4D-21DA-467E-91FC-A1763AEE89A2}" type="datetimeFigureOut">
              <a:rPr lang="ru-RU" smtClean="0"/>
              <a:t>18.05.2022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31923240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386C4D-21DA-467E-91FC-A1763AEE89A2}" type="datetimeFigureOut">
              <a:rPr lang="ru-RU" smtClean="0"/>
              <a:t>18.05.2022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10638767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386C4D-21DA-467E-91FC-A1763AEE89A2}" type="datetimeFigureOut">
              <a:rPr lang="ru-RU" smtClean="0"/>
              <a:t>18.05.2022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8796813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386C4D-21DA-467E-91FC-A1763AEE89A2}" type="datetimeFigureOut">
              <a:rPr lang="ru-RU" smtClean="0"/>
              <a:t>18.05.2022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34219208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5386C4D-21DA-467E-91FC-A1763AEE89A2}" type="datetimeFigureOut">
              <a:rPr lang="ru-RU" smtClean="0"/>
              <a:t>18.05.2022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18786236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5386C4D-21DA-467E-91FC-A1763AEE89A2}" type="datetimeFigureOut">
              <a:rPr lang="ru-RU" smtClean="0"/>
              <a:t>18.05.2022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1706399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5386C4D-21DA-467E-91FC-A1763AEE89A2}" type="datetimeFigureOut">
              <a:rPr lang="ru-RU" smtClean="0"/>
              <a:t>18.05.2022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34410977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5386C4D-21DA-467E-91FC-A1763AEE89A2}" type="datetimeFigureOut">
              <a:rPr lang="ru-RU" smtClean="0"/>
              <a:t>18.05.2022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143540754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5386C4D-21DA-467E-91FC-A1763AEE89A2}" type="datetimeFigureOut">
              <a:rPr lang="ru-RU" smtClean="0"/>
              <a:t>18.05.2022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148586541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5386C4D-21DA-467E-91FC-A1763AEE89A2}" type="datetimeFigureOut">
              <a:rPr lang="ru-RU" smtClean="0"/>
              <a:t>18.05.2022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42584313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5386C4D-21DA-467E-91FC-A1763AEE89A2}" type="datetimeFigureOut">
              <a:rPr lang="ru-RU" smtClean="0"/>
              <a:t>18.05.2022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3F0A43-7C3B-41B9-AAB3-010F3F2071D9}" type="slidenum">
              <a:rPr lang="ru-RU" smtClean="0"/>
              <a:t>‹#›</a:t>
            </a:fld>
            <a:endParaRPr lang="ru-RU"/>
          </a:p>
        </p:txBody>
      </p:sp>
    </p:spTree>
    <p:extLst>
      <p:ext uri="{BB962C8B-B14F-4D97-AF65-F5344CB8AC3E}">
        <p14:creationId xmlns:p14="http://schemas.microsoft.com/office/powerpoint/2010/main" val="37748735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86C4D-21DA-467E-91FC-A1763AEE89A2}" type="datetimeFigureOut">
              <a:rPr lang="ru-RU" smtClean="0"/>
              <a:t>18.05.2022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F0A43-7C3B-41B9-AAB3-010F3F2071D9}" type="slidenum">
              <a:rPr lang="ru-RU" smtClean="0"/>
              <a:t>‹#›</a:t>
            </a:fld>
            <a:endParaRPr lang="ru-RU"/>
          </a:p>
        </p:txBody>
      </p:sp>
    </p:spTree>
    <p:extLst>
      <p:ext uri="{BB962C8B-B14F-4D97-AF65-F5344CB8AC3E}">
        <p14:creationId xmlns:p14="http://schemas.microsoft.com/office/powerpoint/2010/main" val="21012889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B585B5"/>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24707" y="935488"/>
            <a:ext cx="9144000" cy="1655762"/>
          </a:xfrm>
        </p:spPr>
        <p:txBody>
          <a:bodyPr>
            <a:normAutofit/>
          </a:bodyPr>
          <a:lstStyle/>
          <a:p>
            <a:r>
              <a:rPr lang="ru-RU" sz="2000" b="1" dirty="0" smtClean="0"/>
              <a:t>«</a:t>
            </a:r>
            <a:r>
              <a:rPr lang="ru-RU" sz="2000" b="1" dirty="0"/>
              <a:t>Консультирование </a:t>
            </a:r>
            <a:r>
              <a:rPr lang="ru-RU" sz="2000" b="1" dirty="0" smtClean="0"/>
              <a:t>родителей, </a:t>
            </a:r>
            <a:r>
              <a:rPr lang="ru-RU" sz="2000" b="1" dirty="0"/>
              <a:t>имеющими детей дошкольного возраста </a:t>
            </a:r>
            <a:r>
              <a:rPr lang="ru-RU" sz="2000" b="1" dirty="0" smtClean="0"/>
              <a:t>с нарушениями слуха»</a:t>
            </a:r>
            <a:endParaRPr lang="ru-RU" sz="2000" b="1" dirty="0"/>
          </a:p>
          <a:p>
            <a:r>
              <a:rPr lang="ru-RU" sz="1400" dirty="0" smtClean="0"/>
              <a:t> .</a:t>
            </a:r>
            <a:endParaRPr lang="ru-RU" sz="1400" dirty="0"/>
          </a:p>
        </p:txBody>
      </p:sp>
      <p:sp>
        <p:nvSpPr>
          <p:cNvPr id="4" name="Прямоугольник 3"/>
          <p:cNvSpPr/>
          <p:nvPr/>
        </p:nvSpPr>
        <p:spPr>
          <a:xfrm>
            <a:off x="5896707" y="4666430"/>
            <a:ext cx="6096000" cy="738664"/>
          </a:xfrm>
          <a:prstGeom prst="rect">
            <a:avLst/>
          </a:prstGeom>
        </p:spPr>
        <p:txBody>
          <a:bodyPr>
            <a:spAutoFit/>
          </a:bodyPr>
          <a:lstStyle/>
          <a:p>
            <a:r>
              <a:rPr lang="ru-RU" sz="1400" dirty="0" smtClean="0"/>
              <a:t>выполнила: Победа Екатерина Викторовна</a:t>
            </a:r>
          </a:p>
          <a:p>
            <a:r>
              <a:rPr lang="ru-RU" sz="1400" dirty="0" smtClean="0"/>
              <a:t>педагог–психолог МДОУ №22 «Одуванчик» Ростовской области г. Города Батайска</a:t>
            </a:r>
            <a:endParaRPr lang="ru-RU" sz="1400" dirty="0"/>
          </a:p>
        </p:txBody>
      </p:sp>
      <p:sp>
        <p:nvSpPr>
          <p:cNvPr id="5" name="Прямоугольник 4"/>
          <p:cNvSpPr/>
          <p:nvPr/>
        </p:nvSpPr>
        <p:spPr>
          <a:xfrm>
            <a:off x="4806461" y="6134855"/>
            <a:ext cx="2526323" cy="738664"/>
          </a:xfrm>
          <a:prstGeom prst="rect">
            <a:avLst/>
          </a:prstGeom>
        </p:spPr>
        <p:txBody>
          <a:bodyPr wrap="square">
            <a:spAutoFit/>
          </a:bodyPr>
          <a:lstStyle/>
          <a:p>
            <a:endParaRPr lang="ru-RU" sz="1400" dirty="0" smtClean="0"/>
          </a:p>
          <a:p>
            <a:endParaRPr lang="ru-RU" sz="1400" dirty="0" smtClean="0"/>
          </a:p>
          <a:p>
            <a:r>
              <a:rPr lang="ru-RU" sz="1400" dirty="0" smtClean="0"/>
              <a:t>               </a:t>
            </a:r>
            <a:r>
              <a:rPr lang="ru-RU" sz="1400" dirty="0" smtClean="0"/>
              <a:t>2022</a:t>
            </a:r>
            <a:endParaRPr lang="ru-RU" sz="1400" dirty="0"/>
          </a:p>
        </p:txBody>
      </p:sp>
      <p:cxnSp>
        <p:nvCxnSpPr>
          <p:cNvPr id="7" name="Прямая соединительная линия 6"/>
          <p:cNvCxnSpPr/>
          <p:nvPr/>
        </p:nvCxnSpPr>
        <p:spPr>
          <a:xfrm>
            <a:off x="1480998" y="535361"/>
            <a:ext cx="9346223" cy="0"/>
          </a:xfrm>
          <a:prstGeom prst="line">
            <a:avLst/>
          </a:prstGeom>
          <a:ln>
            <a:solidFill>
              <a:schemeClr val="tx1"/>
            </a:solidFill>
          </a:ln>
          <a:effectLst>
            <a:glow rad="101600">
              <a:schemeClr val="tx1">
                <a:lumMod val="65000"/>
                <a:lumOff val="35000"/>
                <a:alpha val="60000"/>
              </a:schemeClr>
            </a:glow>
          </a:effectLst>
        </p:spPr>
        <p:style>
          <a:lnRef idx="1">
            <a:schemeClr val="accent1"/>
          </a:lnRef>
          <a:fillRef idx="0">
            <a:schemeClr val="accent1"/>
          </a:fillRef>
          <a:effectRef idx="0">
            <a:schemeClr val="accent1"/>
          </a:effectRef>
          <a:fontRef idx="minor">
            <a:schemeClr val="tx1"/>
          </a:fontRef>
        </p:style>
      </p:cxn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0635" y="3233244"/>
            <a:ext cx="4101612" cy="2732618"/>
          </a:xfrm>
          <a:prstGeom prst="rect">
            <a:avLst/>
          </a:prstGeom>
        </p:spPr>
      </p:pic>
    </p:spTree>
    <p:extLst>
      <p:ext uri="{BB962C8B-B14F-4D97-AF65-F5344CB8AC3E}">
        <p14:creationId xmlns:p14="http://schemas.microsoft.com/office/powerpoint/2010/main" val="381691048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B585B5"/>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Цели и задачи:</a:t>
            </a:r>
            <a:endParaRPr lang="ru-RU" sz="2400" b="1" dirty="0"/>
          </a:p>
        </p:txBody>
      </p:sp>
      <p:sp>
        <p:nvSpPr>
          <p:cNvPr id="3" name="Объект 2"/>
          <p:cNvSpPr>
            <a:spLocks noGrp="1"/>
          </p:cNvSpPr>
          <p:nvPr>
            <p:ph idx="1"/>
          </p:nvPr>
        </p:nvSpPr>
        <p:spPr>
          <a:xfrm>
            <a:off x="838200" y="1825625"/>
            <a:ext cx="10668000" cy="4584700"/>
          </a:xfrm>
        </p:spPr>
        <p:txBody>
          <a:bodyPr>
            <a:normAutofit fontScale="77500" lnSpcReduction="20000"/>
          </a:bodyPr>
          <a:lstStyle/>
          <a:p>
            <a:pPr marL="0" indent="0">
              <a:buNone/>
            </a:pPr>
            <a:r>
              <a:rPr lang="ru-RU" dirty="0"/>
              <a:t>С</a:t>
            </a:r>
            <a:r>
              <a:rPr lang="ru-RU" dirty="0" smtClean="0"/>
              <a:t>оздать организационно - педагогические условия, способствующие формированию доступной среды для обучения, воспитания и развития детей с ограниченными возможностями здоровья и  их последующей интеграции в обществе через раскрытие личностного потенциала детей. </a:t>
            </a:r>
          </a:p>
          <a:p>
            <a:r>
              <a:rPr lang="ru-RU" dirty="0" smtClean="0"/>
              <a:t>повысить психолого-педагогической компетенции педагогов и родителей;</a:t>
            </a:r>
          </a:p>
          <a:p>
            <a:r>
              <a:rPr lang="ru-RU" dirty="0" smtClean="0"/>
              <a:t>осуществлять взаимодействия с социальными партнерами;</a:t>
            </a:r>
          </a:p>
          <a:p>
            <a:r>
              <a:rPr lang="ru-RU" dirty="0" smtClean="0"/>
              <a:t>адаптировать дополнительные  общеобразовательные программы;</a:t>
            </a:r>
          </a:p>
          <a:p>
            <a:r>
              <a:rPr lang="ru-RU" dirty="0" smtClean="0"/>
              <a:t>создать  и реализовать проекты </a:t>
            </a:r>
            <a:r>
              <a:rPr lang="ru-RU" dirty="0" err="1" smtClean="0"/>
              <a:t>тьюторского</a:t>
            </a:r>
            <a:r>
              <a:rPr lang="ru-RU" dirty="0" smtClean="0"/>
              <a:t> сопровождения детей с ОВЗ;</a:t>
            </a:r>
          </a:p>
          <a:p>
            <a:r>
              <a:rPr lang="ru-RU" dirty="0" smtClean="0"/>
              <a:t>внедрить индивидуальных образовательных маршрутов;</a:t>
            </a:r>
          </a:p>
          <a:p>
            <a:r>
              <a:rPr lang="ru-RU" dirty="0" smtClean="0"/>
              <a:t>разработать  программу досуговых мероприятий;</a:t>
            </a:r>
          </a:p>
          <a:p>
            <a:r>
              <a:rPr lang="ru-RU" dirty="0" smtClean="0"/>
              <a:t>организовать массовые мероприятия для детей с ОВЗ;</a:t>
            </a:r>
          </a:p>
          <a:p>
            <a:r>
              <a:rPr lang="ru-RU" dirty="0" smtClean="0"/>
              <a:t>обеспечить свободный доступ  в учреждение (по программе «Доступная среда»);</a:t>
            </a:r>
          </a:p>
          <a:p>
            <a:r>
              <a:rPr lang="ru-RU" dirty="0" smtClean="0"/>
              <a:t>провести мониторинг и оценка эффективности проведенных мероприятий.</a:t>
            </a:r>
          </a:p>
          <a:p>
            <a:endParaRPr lang="ru-RU" dirty="0"/>
          </a:p>
        </p:txBody>
      </p:sp>
    </p:spTree>
    <p:extLst>
      <p:ext uri="{BB962C8B-B14F-4D97-AF65-F5344CB8AC3E}">
        <p14:creationId xmlns:p14="http://schemas.microsoft.com/office/powerpoint/2010/main" val="37634187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B585B5"/>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218406"/>
            <a:ext cx="10515600" cy="1214438"/>
          </a:xfrm>
        </p:spPr>
        <p:txBody>
          <a:bodyPr>
            <a:normAutofit fontScale="90000"/>
          </a:bodyPr>
          <a:lstStyle/>
          <a:p>
            <a:r>
              <a:rPr lang="ru-RU" sz="2700" b="1" i="0" dirty="0" smtClean="0">
                <a:solidFill>
                  <a:srgbClr val="222222"/>
                </a:solidFill>
                <a:effectLst/>
                <a:latin typeface="PTSans"/>
              </a:rPr>
              <a:t>Основная цель коррекционного обучения и воспитания ребенка с НС  </a:t>
            </a:r>
            <a:r>
              <a:rPr lang="ru-RU" sz="2700" b="0" i="0" dirty="0" smtClean="0">
                <a:solidFill>
                  <a:srgbClr val="222222"/>
                </a:solidFill>
                <a:effectLst/>
                <a:latin typeface="PTSans"/>
              </a:rPr>
              <a:t>- полноценное овладение ребенком средствами и культурой общения.</a:t>
            </a:r>
            <a:r>
              <a:rPr lang="ru-RU" sz="1300" b="0" i="0" dirty="0" smtClean="0">
                <a:solidFill>
                  <a:srgbClr val="222222"/>
                </a:solidFill>
                <a:effectLst/>
                <a:latin typeface="PTSans"/>
              </a:rPr>
              <a:t/>
            </a:r>
            <a:br>
              <a:rPr lang="ru-RU" sz="1300" b="0" i="0" dirty="0" smtClean="0">
                <a:solidFill>
                  <a:srgbClr val="222222"/>
                </a:solidFill>
                <a:effectLst/>
                <a:latin typeface="PTSans"/>
              </a:rPr>
            </a:br>
            <a:r>
              <a:rPr lang="ru-RU" b="0" i="0" dirty="0" smtClean="0">
                <a:solidFill>
                  <a:srgbClr val="222222"/>
                </a:solidFill>
                <a:effectLst/>
                <a:latin typeface="PTSans"/>
              </a:rPr>
              <a:t/>
            </a:r>
            <a:br>
              <a:rPr lang="ru-RU" b="0" i="0" dirty="0" smtClean="0">
                <a:solidFill>
                  <a:srgbClr val="222222"/>
                </a:solidFill>
                <a:effectLst/>
                <a:latin typeface="PTSans"/>
              </a:rPr>
            </a:br>
            <a:r>
              <a:rPr lang="ru-RU" b="0" i="0" dirty="0" smtClean="0">
                <a:solidFill>
                  <a:srgbClr val="222222"/>
                </a:solidFill>
                <a:effectLst/>
                <a:latin typeface="PTSans"/>
              </a:rPr>
              <a:t> </a:t>
            </a:r>
            <a:br>
              <a:rPr lang="ru-RU" b="0" i="0" dirty="0" smtClean="0">
                <a:solidFill>
                  <a:srgbClr val="222222"/>
                </a:solidFill>
                <a:effectLst/>
                <a:latin typeface="PTSans"/>
              </a:rPr>
            </a:br>
            <a:endParaRPr lang="ru-RU" dirty="0"/>
          </a:p>
        </p:txBody>
      </p:sp>
      <p:sp>
        <p:nvSpPr>
          <p:cNvPr id="3" name="Объект 2"/>
          <p:cNvSpPr>
            <a:spLocks noGrp="1"/>
          </p:cNvSpPr>
          <p:nvPr>
            <p:ph idx="1"/>
          </p:nvPr>
        </p:nvSpPr>
        <p:spPr/>
        <p:txBody>
          <a:bodyPr>
            <a:normAutofit fontScale="55000" lnSpcReduction="20000"/>
          </a:bodyPr>
          <a:lstStyle/>
          <a:p>
            <a:r>
              <a:rPr lang="ru-RU" b="1" i="0" dirty="0" smtClean="0">
                <a:solidFill>
                  <a:srgbClr val="222222"/>
                </a:solidFill>
                <a:effectLst/>
                <a:latin typeface="PTSans"/>
              </a:rPr>
              <a:t>Задачи:</a:t>
            </a:r>
            <a:endParaRPr lang="ru-RU" b="0" i="0" dirty="0" smtClean="0">
              <a:solidFill>
                <a:srgbClr val="222222"/>
              </a:solidFill>
              <a:effectLst/>
              <a:latin typeface="PTSans"/>
            </a:endParaRPr>
          </a:p>
          <a:p>
            <a:r>
              <a:rPr lang="ru-RU" b="0" i="0" dirty="0" smtClean="0">
                <a:solidFill>
                  <a:srgbClr val="222222"/>
                </a:solidFill>
                <a:effectLst/>
                <a:latin typeface="PTSans"/>
              </a:rPr>
              <a:t>психолого-педагогическое изучение ребенка с целью уточнения состояния слуха        </a:t>
            </a:r>
          </a:p>
          <a:p>
            <a:pPr marL="0" indent="0">
              <a:buNone/>
            </a:pPr>
            <a:r>
              <a:rPr lang="ru-RU" b="0" i="0" dirty="0" smtClean="0">
                <a:solidFill>
                  <a:srgbClr val="222222"/>
                </a:solidFill>
                <a:effectLst/>
                <a:latin typeface="PTSans"/>
              </a:rPr>
              <a:t> и интеллекта</a:t>
            </a:r>
          </a:p>
          <a:p>
            <a:r>
              <a:rPr lang="ru-RU" b="0" i="0" dirty="0" smtClean="0">
                <a:solidFill>
                  <a:srgbClr val="222222"/>
                </a:solidFill>
                <a:effectLst/>
                <a:latin typeface="PTSans"/>
              </a:rPr>
              <a:t>обогащение общего развития</a:t>
            </a:r>
          </a:p>
          <a:p>
            <a:r>
              <a:rPr lang="ru-RU" b="0" i="0" dirty="0" smtClean="0">
                <a:solidFill>
                  <a:srgbClr val="222222"/>
                </a:solidFill>
                <a:effectLst/>
                <a:latin typeface="PTSans"/>
              </a:rPr>
              <a:t>коррекция нарушений развития</a:t>
            </a:r>
          </a:p>
          <a:p>
            <a:r>
              <a:rPr lang="ru-RU" b="0" i="0" dirty="0" smtClean="0">
                <a:solidFill>
                  <a:srgbClr val="222222"/>
                </a:solidFill>
                <a:effectLst/>
                <a:latin typeface="PTSans"/>
              </a:rPr>
              <a:t>формирование и развитие речевого слуха и речевого общения.</a:t>
            </a:r>
          </a:p>
          <a:p>
            <a:pPr marL="0" indent="0">
              <a:buNone/>
            </a:pPr>
            <a:r>
              <a:rPr lang="ru-RU" b="0" i="0" dirty="0" smtClean="0">
                <a:solidFill>
                  <a:srgbClr val="222222"/>
                </a:solidFill>
                <a:effectLst/>
                <a:latin typeface="PTSans"/>
              </a:rPr>
              <a:t> </a:t>
            </a:r>
          </a:p>
          <a:p>
            <a:r>
              <a:rPr lang="ru-RU" b="1" i="0" dirty="0" smtClean="0">
                <a:solidFill>
                  <a:srgbClr val="222222"/>
                </a:solidFill>
                <a:effectLst/>
                <a:latin typeface="PTSans"/>
              </a:rPr>
              <a:t>Развитие:</a:t>
            </a:r>
            <a:endParaRPr lang="ru-RU" b="0" i="0" dirty="0" smtClean="0">
              <a:solidFill>
                <a:srgbClr val="222222"/>
              </a:solidFill>
              <a:effectLst/>
              <a:latin typeface="PTSans"/>
            </a:endParaRPr>
          </a:p>
          <a:p>
            <a:r>
              <a:rPr lang="ru-RU" b="0" i="0" dirty="0" smtClean="0">
                <a:solidFill>
                  <a:srgbClr val="222222"/>
                </a:solidFill>
                <a:effectLst/>
                <a:latin typeface="PTSans"/>
              </a:rPr>
              <a:t>предметно-</a:t>
            </a:r>
            <a:r>
              <a:rPr lang="ru-RU" b="0" i="0" dirty="0" err="1" smtClean="0">
                <a:solidFill>
                  <a:srgbClr val="222222"/>
                </a:solidFill>
                <a:effectLst/>
                <a:latin typeface="PTSans"/>
              </a:rPr>
              <a:t>манипулятивной</a:t>
            </a:r>
            <a:r>
              <a:rPr lang="ru-RU" b="0" i="0" dirty="0" smtClean="0">
                <a:solidFill>
                  <a:srgbClr val="222222"/>
                </a:solidFill>
                <a:effectLst/>
                <a:latin typeface="PTSans"/>
              </a:rPr>
              <a:t> и игровой деятельности</a:t>
            </a:r>
          </a:p>
          <a:p>
            <a:r>
              <a:rPr lang="ru-RU" b="0" i="0" dirty="0" smtClean="0">
                <a:solidFill>
                  <a:srgbClr val="222222"/>
                </a:solidFill>
                <a:effectLst/>
                <a:latin typeface="PTSans"/>
              </a:rPr>
              <a:t>сенсорных функций</a:t>
            </a:r>
          </a:p>
          <a:p>
            <a:r>
              <a:rPr lang="ru-RU" b="0" i="0" dirty="0" smtClean="0">
                <a:solidFill>
                  <a:srgbClr val="222222"/>
                </a:solidFill>
                <a:effectLst/>
                <a:latin typeface="PTSans"/>
              </a:rPr>
              <a:t>ощущений артикуляционных поз и движений</a:t>
            </a:r>
          </a:p>
          <a:p>
            <a:r>
              <a:rPr lang="ru-RU" b="0" i="0" dirty="0" smtClean="0">
                <a:solidFill>
                  <a:srgbClr val="222222"/>
                </a:solidFill>
                <a:effectLst/>
                <a:latin typeface="PTSans"/>
              </a:rPr>
              <a:t>речевого и предметно-действенного общения с окружающими</a:t>
            </a:r>
          </a:p>
          <a:p>
            <a:r>
              <a:rPr lang="ru-RU" b="0" i="0" dirty="0" smtClean="0">
                <a:solidFill>
                  <a:srgbClr val="222222"/>
                </a:solidFill>
                <a:effectLst/>
                <a:latin typeface="PTSans"/>
              </a:rPr>
              <a:t>начальных форм социального поведения и самостоятельности.</a:t>
            </a:r>
          </a:p>
          <a:p>
            <a:pPr marL="0" indent="0">
              <a:buNone/>
            </a:pPr>
            <a:r>
              <a:rPr lang="ru-RU" b="0" i="0" dirty="0" smtClean="0">
                <a:solidFill>
                  <a:srgbClr val="222222"/>
                </a:solidFill>
                <a:effectLst/>
                <a:latin typeface="PTSans"/>
              </a:rPr>
              <a:t> </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4347" y="2837201"/>
            <a:ext cx="4406627" cy="2935405"/>
          </a:xfrm>
          <a:prstGeom prst="rect">
            <a:avLst/>
          </a:prstGeom>
        </p:spPr>
      </p:pic>
    </p:spTree>
    <p:extLst>
      <p:ext uri="{BB962C8B-B14F-4D97-AF65-F5344CB8AC3E}">
        <p14:creationId xmlns:p14="http://schemas.microsoft.com/office/powerpoint/2010/main" val="18271627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B585B5"/>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3425" y="752475"/>
            <a:ext cx="10515600" cy="1325563"/>
          </a:xfrm>
        </p:spPr>
        <p:txBody>
          <a:bodyPr>
            <a:normAutofit/>
          </a:bodyPr>
          <a:lstStyle/>
          <a:p>
            <a:r>
              <a:rPr lang="ru-RU" sz="2800" b="1" dirty="0" smtClean="0"/>
              <a:t>Нормативные основы:</a:t>
            </a:r>
            <a:endParaRPr lang="ru-RU" sz="2800" b="1" dirty="0"/>
          </a:p>
        </p:txBody>
      </p:sp>
      <p:sp>
        <p:nvSpPr>
          <p:cNvPr id="3" name="Объект 2"/>
          <p:cNvSpPr>
            <a:spLocks noGrp="1"/>
          </p:cNvSpPr>
          <p:nvPr>
            <p:ph idx="1"/>
          </p:nvPr>
        </p:nvSpPr>
        <p:spPr>
          <a:xfrm>
            <a:off x="381000" y="3068637"/>
            <a:ext cx="10515600" cy="4351338"/>
          </a:xfrm>
        </p:spPr>
        <p:txBody>
          <a:bodyPr>
            <a:normAutofit/>
          </a:bodyPr>
          <a:lstStyle/>
          <a:p>
            <a:pPr marL="0" indent="0">
              <a:buNone/>
            </a:pPr>
            <a:r>
              <a:rPr lang="ru-RU" dirty="0" smtClean="0"/>
              <a:t>Федеральные государственные образовательные стандарты для детей с ОВЗ рассматриваются как неотъемлемая часть федеральных государственных стандартов общего образования. </a:t>
            </a:r>
          </a:p>
          <a:p>
            <a:pPr marL="0" indent="0">
              <a:buNone/>
            </a:pPr>
            <a:r>
              <a:rPr lang="ru-RU" dirty="0" smtClean="0"/>
              <a:t>Такой подход согласуется с декларацией ООН о правах ребёнка и Конституцией РФ, гарантирующей всем детям право на обязательное и бесплатное среднее образование. Специальный образовательный стандарт должен стать базовым инструментом реализации конституционных прав на образование граждан с ОВЗ</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4719" y="383318"/>
            <a:ext cx="1814606" cy="2379725"/>
          </a:xfrm>
          <a:prstGeom prst="rect">
            <a:avLst/>
          </a:prstGeom>
          <a:effectLst>
            <a:outerShdw blurRad="63500" dist="38100" dir="5400000" algn="t" rotWithShape="0">
              <a:srgbClr val="FF0000"/>
            </a:outerShdw>
          </a:effectLst>
        </p:spPr>
      </p:pic>
    </p:spTree>
    <p:extLst>
      <p:ext uri="{BB962C8B-B14F-4D97-AF65-F5344CB8AC3E}">
        <p14:creationId xmlns:p14="http://schemas.microsoft.com/office/powerpoint/2010/main" val="262045689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B585B5"/>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Прямоугольник 3"/>
          <p:cNvSpPr/>
          <p:nvPr/>
        </p:nvSpPr>
        <p:spPr>
          <a:xfrm>
            <a:off x="522288" y="894361"/>
            <a:ext cx="10058400" cy="2862322"/>
          </a:xfrm>
          <a:prstGeom prst="rect">
            <a:avLst/>
          </a:prstGeom>
        </p:spPr>
        <p:txBody>
          <a:bodyPr wrap="square">
            <a:spAutoFit/>
          </a:bodyPr>
          <a:lstStyle/>
          <a:p>
            <a:r>
              <a:rPr lang="ru-RU" dirty="0" smtClean="0"/>
              <a:t> Главной целью психологического сопровождения является оказание психологической помощи, поддержки для преодоления барьеров, возникающих на пути развития ребёнка. Ведь для большинства слабослышащих дошкольников характерны комплексные нарушения в развитии, моторные трудности, двигательная расторможенность, низкая работоспособность, поэтому психическое развитие происходит замедленно; при этом наблюдается значительное отставание познавательных процессов, детских видов деятельности, речи.</a:t>
            </a:r>
          </a:p>
          <a:p>
            <a:endParaRPr lang="ru-RU" dirty="0" smtClean="0"/>
          </a:p>
          <a:p>
            <a:r>
              <a:rPr lang="ru-RU" dirty="0" smtClean="0"/>
              <a:t>Деятельность педагога-психолога в работе с детьми с нарушением слуха осуществляется в нескольких направлениях: диагностическое, коррекционно-развивающее, просветительское и консультативное.</a:t>
            </a:r>
            <a:endParaRPr lang="ru-RU" dirty="0"/>
          </a:p>
        </p:txBody>
      </p:sp>
      <p:sp>
        <p:nvSpPr>
          <p:cNvPr id="5" name="Заголовок 1"/>
          <p:cNvSpPr>
            <a:spLocks noGrp="1"/>
          </p:cNvSpPr>
          <p:nvPr>
            <p:ph type="title"/>
          </p:nvPr>
        </p:nvSpPr>
        <p:spPr>
          <a:xfrm>
            <a:off x="733425" y="-78777"/>
            <a:ext cx="10515600" cy="1325563"/>
          </a:xfrm>
        </p:spPr>
        <p:txBody>
          <a:bodyPr>
            <a:normAutofit/>
          </a:bodyPr>
          <a:lstStyle/>
          <a:p>
            <a:r>
              <a:rPr lang="ru-RU" sz="2800" b="1" dirty="0" smtClean="0"/>
              <a:t>Консультационная работа:</a:t>
            </a:r>
            <a:endParaRPr lang="ru-RU" sz="2800" b="1"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5937" y="3918608"/>
            <a:ext cx="3470275" cy="2349109"/>
          </a:xfrm>
          <a:prstGeom prst="rect">
            <a:avLst/>
          </a:prstGeom>
          <a:effectLst>
            <a:outerShdw blurRad="50800" dist="50800" dir="5400000" algn="ctr" rotWithShape="0">
              <a:srgbClr val="4B8F7F">
                <a:alpha val="76000"/>
              </a:srgbClr>
            </a:outerShdw>
          </a:effectLst>
        </p:spPr>
      </p:pic>
    </p:spTree>
    <p:extLst>
      <p:ext uri="{BB962C8B-B14F-4D97-AF65-F5344CB8AC3E}">
        <p14:creationId xmlns:p14="http://schemas.microsoft.com/office/powerpoint/2010/main" val="125839696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B585B5"/>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4875" y="727075"/>
            <a:ext cx="10515600" cy="1325563"/>
          </a:xfrm>
        </p:spPr>
        <p:txBody>
          <a:bodyPr>
            <a:normAutofit fontScale="90000"/>
          </a:bodyPr>
          <a:lstStyle/>
          <a:p>
            <a:r>
              <a:rPr lang="ru-RU" sz="3600" b="1" dirty="0" smtClean="0"/>
              <a:t>Перечень методических пособий и программ, обеспечивающих реализацию коррекционно-развивающей и образовательной деятельности с ребенком с НС:</a:t>
            </a:r>
            <a:r>
              <a:rPr lang="ru-RU" dirty="0" smtClean="0"/>
              <a:t/>
            </a:r>
            <a:br>
              <a:rPr lang="ru-RU" dirty="0" smtClean="0"/>
            </a:br>
            <a:endParaRPr lang="ru-RU" dirty="0"/>
          </a:p>
        </p:txBody>
      </p:sp>
      <p:sp>
        <p:nvSpPr>
          <p:cNvPr id="3" name="Объект 2"/>
          <p:cNvSpPr>
            <a:spLocks noGrp="1"/>
          </p:cNvSpPr>
          <p:nvPr>
            <p:ph idx="1"/>
          </p:nvPr>
        </p:nvSpPr>
        <p:spPr>
          <a:xfrm>
            <a:off x="581025" y="1825625"/>
            <a:ext cx="10772775" cy="4518025"/>
          </a:xfrm>
        </p:spPr>
        <p:txBody>
          <a:bodyPr>
            <a:normAutofit fontScale="62500" lnSpcReduction="20000"/>
          </a:bodyPr>
          <a:lstStyle/>
          <a:p>
            <a:endParaRPr lang="ru-RU" dirty="0" smtClean="0"/>
          </a:p>
          <a:p>
            <a:r>
              <a:rPr lang="ru-RU" dirty="0" smtClean="0"/>
              <a:t>Методика развития речи дошкольников с нарушениями слуха: учеб. пособие для студ. </a:t>
            </a:r>
            <a:r>
              <a:rPr lang="ru-RU" dirty="0" err="1" smtClean="0"/>
              <a:t>высш</a:t>
            </a:r>
            <a:r>
              <a:rPr lang="ru-RU" dirty="0" smtClean="0"/>
              <a:t>. учеб. заведений/Л.П. </a:t>
            </a:r>
            <a:r>
              <a:rPr lang="ru-RU" dirty="0" err="1" smtClean="0"/>
              <a:t>Нос¬кова</a:t>
            </a:r>
            <a:r>
              <a:rPr lang="ru-RU" dirty="0" smtClean="0"/>
              <a:t>, Л.А. </a:t>
            </a:r>
            <a:r>
              <a:rPr lang="ru-RU" dirty="0" err="1" smtClean="0"/>
              <a:t>Головчиц</a:t>
            </a:r>
            <a:r>
              <a:rPr lang="ru-RU" dirty="0" smtClean="0"/>
              <a:t>. — М.: </a:t>
            </a:r>
            <a:r>
              <a:rPr lang="ru-RU" dirty="0" err="1" smtClean="0"/>
              <a:t>Гуманитар</a:t>
            </a:r>
            <a:r>
              <a:rPr lang="ru-RU" dirty="0" smtClean="0"/>
              <a:t>, изд. центр ВЛАДОС, 2004.</a:t>
            </a:r>
          </a:p>
          <a:p>
            <a:r>
              <a:rPr lang="ru-RU" dirty="0" smtClean="0"/>
              <a:t>Воспитание и обучение слабослышащих </a:t>
            </a:r>
            <a:r>
              <a:rPr lang="ru-RU" dirty="0" err="1" smtClean="0"/>
              <a:t>детейдошкольного</a:t>
            </a:r>
            <a:r>
              <a:rPr lang="ru-RU" dirty="0" smtClean="0"/>
              <a:t> возраста / </a:t>
            </a:r>
            <a:r>
              <a:rPr lang="ru-RU" dirty="0" err="1" smtClean="0"/>
              <a:t>Головчиц</a:t>
            </a:r>
            <a:r>
              <a:rPr lang="ru-RU" dirty="0" smtClean="0"/>
              <a:t> Л.А., </a:t>
            </a:r>
            <a:r>
              <a:rPr lang="ru-RU" dirty="0" err="1" smtClean="0"/>
              <a:t>Носкова</a:t>
            </a:r>
            <a:r>
              <a:rPr lang="ru-RU" dirty="0" smtClean="0"/>
              <a:t> Л.П., </a:t>
            </a:r>
            <a:r>
              <a:rPr lang="ru-RU" dirty="0" err="1" smtClean="0"/>
              <a:t>Шматко</a:t>
            </a:r>
            <a:r>
              <a:rPr lang="ru-RU" dirty="0" smtClean="0"/>
              <a:t> Н.Д., Салахова А.Д., Короткова Г.В., Катаева А.А., Трофимова Т.В./</a:t>
            </a:r>
          </a:p>
          <a:p>
            <a:r>
              <a:rPr lang="ru-RU" dirty="0" smtClean="0"/>
              <a:t>Диалог. Примерная основная общеобразовательная программа дошкольного образования / под ред. О. Л. Соболевой Лопухина И. Логопедия (речь, ритм, движение)</a:t>
            </a:r>
          </a:p>
          <a:p>
            <a:r>
              <a:rPr lang="ru-RU" dirty="0" err="1" smtClean="0"/>
              <a:t>Л.А.Венгер</a:t>
            </a:r>
            <a:r>
              <a:rPr lang="ru-RU" dirty="0" smtClean="0"/>
              <a:t> Дидактические игры и упражнения по сенсорному воспитанию дошкольников</a:t>
            </a:r>
          </a:p>
          <a:p>
            <a:r>
              <a:rPr lang="ru-RU" dirty="0" smtClean="0"/>
              <a:t>Дидактические игры в обучении дошкольников с отклонениями в развитии /    А. А. Катаева, Е. А. </a:t>
            </a:r>
            <a:r>
              <a:rPr lang="ru-RU" dirty="0" err="1" smtClean="0"/>
              <a:t>Стребелева</a:t>
            </a:r>
            <a:endParaRPr lang="ru-RU" dirty="0" smtClean="0"/>
          </a:p>
          <a:p>
            <a:r>
              <a:rPr lang="ru-RU" dirty="0" err="1" smtClean="0"/>
              <a:t>Леонгард</a:t>
            </a:r>
            <a:r>
              <a:rPr lang="ru-RU" dirty="0" smtClean="0"/>
              <a:t> Э.И. Всегда вместе. Программно-методическое пособие для родителей детей с патологией слуха.</a:t>
            </a:r>
          </a:p>
          <a:p>
            <a:r>
              <a:rPr lang="ru-RU" dirty="0" smtClean="0"/>
              <a:t>Как организовать обучение глухих и слабослышащих детей? / http://ymadam.net/deti/zdorov-e-rebenka/kak-organizovat-obuchenie-glukhikh-i-slaboslyshashchikh-detej.php</a:t>
            </a:r>
          </a:p>
          <a:p>
            <a:r>
              <a:rPr lang="ru-RU" dirty="0" smtClean="0"/>
              <a:t>Воспитание и обучение слабослышащих детей дошкольного возраста / </a:t>
            </a:r>
            <a:r>
              <a:rPr lang="ru-RU" dirty="0" err="1" smtClean="0"/>
              <a:t>Носкова</a:t>
            </a:r>
            <a:r>
              <a:rPr lang="ru-RU" dirty="0" smtClean="0"/>
              <a:t> Л.П., </a:t>
            </a:r>
            <a:r>
              <a:rPr lang="ru-RU" dirty="0" err="1" smtClean="0"/>
              <a:t>Головчиц</a:t>
            </a:r>
            <a:r>
              <a:rPr lang="ru-RU" dirty="0" smtClean="0"/>
              <a:t> Л.А. http://pedlib.ru/Books/2/0301/2_0301-2.shtml</a:t>
            </a:r>
            <a:endParaRPr lang="ru-RU" dirty="0"/>
          </a:p>
        </p:txBody>
      </p:sp>
    </p:spTree>
    <p:extLst>
      <p:ext uri="{BB962C8B-B14F-4D97-AF65-F5344CB8AC3E}">
        <p14:creationId xmlns:p14="http://schemas.microsoft.com/office/powerpoint/2010/main" val="17338684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B585B5"/>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7625" y="650875"/>
            <a:ext cx="10515600" cy="1325563"/>
          </a:xfrm>
        </p:spPr>
        <p:txBody>
          <a:bodyPr>
            <a:normAutofit/>
          </a:bodyPr>
          <a:lstStyle/>
          <a:p>
            <a:r>
              <a:rPr lang="ru-RU" sz="3200" b="1" dirty="0" smtClean="0"/>
              <a:t>Научные исследования</a:t>
            </a:r>
            <a:endParaRPr lang="ru-RU" sz="3200" b="1" dirty="0"/>
          </a:p>
        </p:txBody>
      </p:sp>
      <p:sp>
        <p:nvSpPr>
          <p:cNvPr id="3" name="Объект 2"/>
          <p:cNvSpPr>
            <a:spLocks noGrp="1"/>
          </p:cNvSpPr>
          <p:nvPr>
            <p:ph idx="1"/>
          </p:nvPr>
        </p:nvSpPr>
        <p:spPr>
          <a:xfrm>
            <a:off x="423863" y="2460625"/>
            <a:ext cx="9005887" cy="3063875"/>
          </a:xfrm>
        </p:spPr>
        <p:txBody>
          <a:bodyPr/>
          <a:lstStyle/>
          <a:p>
            <a:pPr marL="0" indent="0">
              <a:buNone/>
            </a:pPr>
            <a:r>
              <a:rPr lang="ru-RU" dirty="0" smtClean="0"/>
              <a:t>Научная разработка системы специального обучения языку, дидактики школы слабослышащих на основе научного наследия Л.С. Выготского, теоретических положений, представленных в трудах Р.М. </a:t>
            </a:r>
            <a:r>
              <a:rPr lang="ru-RU" dirty="0" err="1" smtClean="0"/>
              <a:t>Боскис</a:t>
            </a:r>
            <a:r>
              <a:rPr lang="ru-RU" dirty="0" smtClean="0"/>
              <a:t>, А.Г. Зикеева, К.Г. Коровина и других отечественных дефектологов (50-е середина 60-х годов)</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2113" y="1905000"/>
            <a:ext cx="2515854" cy="3438525"/>
          </a:xfrm>
          <a:prstGeom prst="rect">
            <a:avLst/>
          </a:prstGeom>
        </p:spPr>
      </p:pic>
    </p:spTree>
    <p:extLst>
      <p:ext uri="{BB962C8B-B14F-4D97-AF65-F5344CB8AC3E}">
        <p14:creationId xmlns:p14="http://schemas.microsoft.com/office/powerpoint/2010/main" val="12914293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B585B5"/>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600074" y="663575"/>
            <a:ext cx="11363325" cy="5461000"/>
          </a:xfrm>
        </p:spPr>
        <p:txBody>
          <a:bodyPr>
            <a:normAutofit fontScale="70000" lnSpcReduction="20000"/>
          </a:bodyPr>
          <a:lstStyle/>
          <a:p>
            <a:pPr marL="0" indent="0">
              <a:buNone/>
            </a:pPr>
            <a:r>
              <a:rPr lang="ru-RU" dirty="0" smtClean="0"/>
              <a:t>Родителям слабослышащего ребенка</a:t>
            </a:r>
          </a:p>
          <a:p>
            <a:pPr marL="0" indent="0">
              <a:buNone/>
            </a:pPr>
            <a:r>
              <a:rPr lang="ru-RU" dirty="0" smtClean="0"/>
              <a:t>•Необходимо помнить о полном принятии ребёнка таким, какой он есть — родители должны понимать и принимать состояние ребенка.</a:t>
            </a:r>
          </a:p>
          <a:p>
            <a:pPr marL="0" indent="0">
              <a:buNone/>
            </a:pPr>
            <a:r>
              <a:rPr lang="ru-RU" dirty="0" smtClean="0"/>
              <a:t>•Нужно относиться к ребенку с любовью и теплотой. Такой тип отношений способствует формированию у ребенка высокой самооценки и адекватной личности.</a:t>
            </a:r>
          </a:p>
          <a:p>
            <a:pPr marL="0" indent="0">
              <a:buNone/>
            </a:pPr>
            <a:r>
              <a:rPr lang="ru-RU" dirty="0" smtClean="0"/>
              <a:t>•Ребенок должен развиваться, как обычный ребенок, и не чувствовать своего отличия, </a:t>
            </a:r>
            <a:r>
              <a:rPr lang="ru-RU" dirty="0" err="1" smtClean="0"/>
              <a:t>ущемлённости</a:t>
            </a:r>
            <a:r>
              <a:rPr lang="ru-RU" dirty="0" smtClean="0"/>
              <a:t>.</a:t>
            </a:r>
          </a:p>
          <a:p>
            <a:pPr marL="0" indent="0">
              <a:buNone/>
            </a:pPr>
            <a:r>
              <a:rPr lang="ru-RU" dirty="0" smtClean="0"/>
              <a:t>•Одной из возможностей компенсировать потерю слуха у ребенка является протезирование современными слуховыми аппаратами. Поэтому желательно иметь слуховые аппараты на оба уха, которые в обиходе называются «заушинами». С ними ребенок будет познавать звуки окружающего мира. Если у вас один аппарат, то надевайте сегодня на левое ухо, завтра — на правое.</a:t>
            </a:r>
          </a:p>
          <a:p>
            <a:pPr marL="0" indent="0">
              <a:buNone/>
            </a:pPr>
            <a:r>
              <a:rPr lang="ru-RU" dirty="0" smtClean="0"/>
              <a:t>•Ребенка, с нарушением слуха, необходимо обучать чтению с губ, уделять много внимания развитию его речи. Старайтесь говорить с ним на доступном его слуху расстоянии, членораздельно и четко произнося обращенные к нему слова. Ребенок всегда должен смотреть в лицо говорящего и следить за движениями его губ. Чтобы он не утомлялся и не избегал занятий, придавайте им вид игры. Он будет слышать, но не на всех расстояниях одинаково. Часто низкие частоты слышны на более дальних расстояниях (стук, шорох, бас). Чем выше частоты, тем они должны быть ближе.</a:t>
            </a:r>
          </a:p>
          <a:p>
            <a:pPr marL="0" indent="0">
              <a:buNone/>
            </a:pPr>
            <a:r>
              <a:rPr lang="ru-RU" dirty="0" smtClean="0"/>
              <a:t>•Главная задача: говорить все на ушко не один раз, а минимум десять (меняя правое — левое), в промежутках показывая, как при этом двигаются губы. На ушко — это чисто слуховое восприятие, губы — это </a:t>
            </a:r>
            <a:r>
              <a:rPr lang="ru-RU" dirty="0" err="1" smtClean="0"/>
              <a:t>слухо</a:t>
            </a:r>
            <a:r>
              <a:rPr lang="ru-RU" dirty="0" smtClean="0"/>
              <a:t>-зрительное восприятие. Ни в коем случае не нужно кричать, лучше сказать много раз обычным голосом на самое ушко.</a:t>
            </a:r>
          </a:p>
          <a:p>
            <a:endParaRPr lang="ru-RU" dirty="0"/>
          </a:p>
        </p:txBody>
      </p:sp>
    </p:spTree>
    <p:extLst>
      <p:ext uri="{BB962C8B-B14F-4D97-AF65-F5344CB8AC3E}">
        <p14:creationId xmlns:p14="http://schemas.microsoft.com/office/powerpoint/2010/main" val="281558258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B585B5"/>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8675" y="708025"/>
            <a:ext cx="10515600" cy="1325563"/>
          </a:xfrm>
        </p:spPr>
        <p:txBody>
          <a:bodyPr>
            <a:noAutofit/>
          </a:bodyPr>
          <a:lstStyle/>
          <a:p>
            <a:r>
              <a:rPr lang="ru-RU" sz="2000" b="1" dirty="0" smtClean="0"/>
              <a:t> Для успешности воспитания и обучения детей с нарушением слуха, правильной оценки их возможностей проводится психологическая диагностика с использованием специальных диагностических методик. Параметрами оценки можно считать:</a:t>
            </a:r>
            <a:br>
              <a:rPr lang="ru-RU" sz="2000" b="1" dirty="0" smtClean="0"/>
            </a:br>
            <a:r>
              <a:rPr lang="ru-RU" sz="2000" b="1" dirty="0" smtClean="0"/>
              <a:t/>
            </a:r>
            <a:br>
              <a:rPr lang="ru-RU" sz="2000" b="1" dirty="0" smtClean="0"/>
            </a:br>
            <a:r>
              <a:rPr lang="ru-RU" sz="2000" b="1" dirty="0" smtClean="0"/>
              <a:t>                             </a:t>
            </a:r>
            <a:r>
              <a:rPr lang="ru-RU" sz="1800" dirty="0" smtClean="0"/>
              <a:t>• принятие задания ребенком;</a:t>
            </a:r>
            <a:br>
              <a:rPr lang="ru-RU" sz="1800" dirty="0" smtClean="0"/>
            </a:br>
            <a:r>
              <a:rPr lang="ru-RU" sz="1800" dirty="0" smtClean="0"/>
              <a:t>                                • способы выполнения задания;</a:t>
            </a:r>
            <a:br>
              <a:rPr lang="ru-RU" sz="1800" dirty="0" smtClean="0"/>
            </a:br>
            <a:r>
              <a:rPr lang="ru-RU" sz="1800" dirty="0" smtClean="0"/>
              <a:t>                                • обучаемость в процессе обследования;</a:t>
            </a:r>
            <a:br>
              <a:rPr lang="ru-RU" sz="1800" dirty="0" smtClean="0"/>
            </a:br>
            <a:r>
              <a:rPr lang="ru-RU" sz="1800" dirty="0" smtClean="0"/>
              <a:t>                                • отношение к результату своей деятельности.</a:t>
            </a:r>
            <a:endParaRPr lang="ru-RU" sz="1800" dirty="0"/>
          </a:p>
        </p:txBody>
      </p:sp>
      <p:sp>
        <p:nvSpPr>
          <p:cNvPr id="3" name="Объект 2"/>
          <p:cNvSpPr>
            <a:spLocks noGrp="1"/>
          </p:cNvSpPr>
          <p:nvPr>
            <p:ph idx="1"/>
          </p:nvPr>
        </p:nvSpPr>
        <p:spPr>
          <a:xfrm>
            <a:off x="752475" y="2597150"/>
            <a:ext cx="10515600" cy="4351338"/>
          </a:xfrm>
        </p:spPr>
        <p:txBody>
          <a:bodyPr/>
          <a:lstStyle/>
          <a:p>
            <a:pPr marL="0" indent="0">
              <a:buNone/>
            </a:pPr>
            <a:r>
              <a:rPr lang="ru-RU" sz="2000" dirty="0" smtClean="0"/>
              <a:t>Основными направлениями психологического сопровождения являются: развитие эмоционально-личностной сферы, обучение простым навыкам контакта; развитие познавательной деятельности и целенаправленное формирование высших психических функций; формирование сенсорных представлений; формирование произвольной регуляции деятельности и поведения; развитие психомоторных функций, мелкой моторики</a:t>
            </a:r>
            <a:r>
              <a:rPr lang="ru-RU" dirty="0" smtClean="0"/>
              <a:t>.</a:t>
            </a:r>
          </a:p>
          <a:p>
            <a:pPr marL="0" indent="0">
              <a:buNone/>
            </a:pPr>
            <a:endParaRPr lang="ru-RU" dirty="0"/>
          </a:p>
        </p:txBody>
      </p:sp>
      <p:pic>
        <p:nvPicPr>
          <p:cNvPr id="5" name="Рисунок 4"/>
          <p:cNvPicPr>
            <a:picLocks noChangeAspect="1"/>
          </p:cNvPicPr>
          <p:nvPr/>
        </p:nvPicPr>
        <p:blipFill>
          <a:blip r:embed="rId2"/>
          <a:stretch>
            <a:fillRect/>
          </a:stretch>
        </p:blipFill>
        <p:spPr>
          <a:xfrm>
            <a:off x="915183" y="4104166"/>
            <a:ext cx="5942033" cy="2649059"/>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9358" y="4104166"/>
            <a:ext cx="3781425" cy="2518937"/>
          </a:xfrm>
          <a:prstGeom prst="rect">
            <a:avLst/>
          </a:prstGeom>
        </p:spPr>
      </p:pic>
    </p:spTree>
    <p:extLst>
      <p:ext uri="{BB962C8B-B14F-4D97-AF65-F5344CB8AC3E}">
        <p14:creationId xmlns:p14="http://schemas.microsoft.com/office/powerpoint/2010/main" val="19059383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482</TotalTime>
  <Words>894</Words>
  <Application>Microsoft Office PowerPoint</Application>
  <PresentationFormat>Произвольный</PresentationFormat>
  <Paragraphs>61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Цели и задачи:</vt:lpstr>
      <vt:lpstr>Основная цель коррекционного обучения и воспитания ребенка с НС  - полноценное овладение ребенком средствами и культурой общения.    </vt:lpstr>
      <vt:lpstr>Нормативные основы:</vt:lpstr>
      <vt:lpstr>Консультационная работа:</vt:lpstr>
      <vt:lpstr>Перечень методических пособий и программ, обеспечивающих реализацию коррекционно-развивающей и образовательной деятельности с ребенком с НС: </vt:lpstr>
      <vt:lpstr>Научные исследования</vt:lpstr>
      <vt:lpstr>Презентация PowerPoint</vt:lpstr>
      <vt:lpstr> Для успешности воспитания и обучения детей с нарушением слуха, правильной оценки их возможностей проводится психологическая диагностика с использованием специальных диагностических методик. Параметрами оценки можно считать:                               • принятие задания ребенком;                                 • способы выполнения задания;                                 • обучаемость в процессе обследования;                                 • отношение к результату своей деятельности.</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БЮДЖЕТНОЕ УЧРЕЖДЕНИЕ ДОПОЛНИТЕЛЬНОГО ПРОФЕССИОНАЛЬНОГО ОБРАЗОВАНИЯ РОСТОВСКОЙ ОБЛАСТИ  «РОСТОВСКИЙ ИНСТИТУТ ПОВЫШЕНИЯ КВАЛИФИКАЦИИ И ПРОФЕССИОНАЛЬНОЙ ПЕРЕПОДГОТОВКИ РАБОТНИКОВ ОБРАЗОВАНИЯ»</dc:title>
  <dc:creator>U2</dc:creator>
  <cp:lastModifiedBy>G</cp:lastModifiedBy>
  <cp:revision>16</cp:revision>
  <dcterms:created xsi:type="dcterms:W3CDTF">2021-12-15T04:52:26Z</dcterms:created>
  <dcterms:modified xsi:type="dcterms:W3CDTF">2022-05-18T17:43:00Z</dcterms:modified>
</cp:coreProperties>
</file>