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9" r:id="rId3"/>
    <p:sldId id="260" r:id="rId4"/>
    <p:sldId id="261" r:id="rId5"/>
    <p:sldId id="262" r:id="rId6"/>
    <p:sldId id="274" r:id="rId7"/>
    <p:sldId id="272" r:id="rId8"/>
    <p:sldId id="268" r:id="rId9"/>
    <p:sldId id="273" r:id="rId10"/>
    <p:sldId id="269" r:id="rId11"/>
    <p:sldId id="271"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6/9/2022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6/9/2022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6/9/2022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6/9/2022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6/9/2022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33458F-1629-6602-0310-1B7825053412}"/>
              </a:ext>
            </a:extLst>
          </p:cNvPr>
          <p:cNvSpPr>
            <a:spLocks noGrp="1"/>
          </p:cNvSpPr>
          <p:nvPr>
            <p:ph type="ctrTitle"/>
          </p:nvPr>
        </p:nvSpPr>
        <p:spPr/>
        <p:txBody>
          <a:bodyPr/>
          <a:lstStyle/>
          <a:p>
            <a:pPr>
              <a:lnSpc>
                <a:spcPct val="200000"/>
              </a:lnSpc>
              <a:spcAft>
                <a:spcPts val="1000"/>
              </a:spcAft>
            </a:pPr>
            <a:br>
              <a:rPr lang="ru-RU"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ru-RU"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«Особенности работы педагога</a:t>
            </a:r>
            <a:br>
              <a:rPr lang="ru-RU"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с гиперактивными детьми» </a:t>
            </a:r>
            <a:br>
              <a:rPr lang="ru-RU" sz="60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Подзаголовок 2">
            <a:extLst>
              <a:ext uri="{FF2B5EF4-FFF2-40B4-BE49-F238E27FC236}">
                <a16:creationId xmlns:a16="http://schemas.microsoft.com/office/drawing/2014/main" id="{120ECEA4-A970-DBAA-78C7-6B27C4FEA5A9}"/>
              </a:ext>
            </a:extLst>
          </p:cNvPr>
          <p:cNvSpPr>
            <a:spLocks noGrp="1"/>
          </p:cNvSpPr>
          <p:nvPr>
            <p:ph type="subTitle" idx="1"/>
          </p:nvPr>
        </p:nvSpPr>
        <p:spPr>
          <a:xfrm>
            <a:off x="1562100" y="4358936"/>
            <a:ext cx="9070848" cy="780327"/>
          </a:xfrm>
        </p:spPr>
        <p:txBody>
          <a:bodyPr>
            <a:normAutofit lnSpcReduction="10000"/>
          </a:bodyPr>
          <a:lstStyle/>
          <a:p>
            <a:pPr algn="r"/>
            <a:r>
              <a:rPr lang="ru-RU" dirty="0">
                <a:latin typeface="Times New Roman" panose="02020603050405020304" pitchFamily="18" charset="0"/>
                <a:cs typeface="Times New Roman" panose="02020603050405020304" pitchFamily="18" charset="0"/>
              </a:rPr>
              <a:t>Педагог-психолог: Киреева Эльмира </a:t>
            </a:r>
            <a:r>
              <a:rPr lang="ru-RU" dirty="0" err="1">
                <a:latin typeface="Times New Roman" panose="02020603050405020304" pitchFamily="18" charset="0"/>
                <a:cs typeface="Times New Roman" panose="02020603050405020304" pitchFamily="18" charset="0"/>
              </a:rPr>
              <a:t>Рамизовна</a:t>
            </a:r>
            <a:endParaRPr lang="ru-RU" dirty="0">
              <a:latin typeface="Times New Roman" panose="02020603050405020304" pitchFamily="18" charset="0"/>
              <a:cs typeface="Times New Roman" panose="02020603050405020304" pitchFamily="18" charset="0"/>
            </a:endParaRPr>
          </a:p>
          <a:p>
            <a:pPr algn="r"/>
            <a:r>
              <a:rPr lang="ru-RU" dirty="0">
                <a:latin typeface="Times New Roman" panose="02020603050405020304" pitchFamily="18" charset="0"/>
                <a:cs typeface="Times New Roman" panose="02020603050405020304" pitchFamily="18" charset="0"/>
              </a:rPr>
              <a:t>ГБОУ Школа №1554</a:t>
            </a:r>
          </a:p>
          <a:p>
            <a:pPr algn="r"/>
            <a:r>
              <a:rPr lang="ru-RU" dirty="0">
                <a:latin typeface="Times New Roman" panose="02020603050405020304" pitchFamily="18" charset="0"/>
                <a:cs typeface="Times New Roman" panose="02020603050405020304" pitchFamily="18" charset="0"/>
              </a:rPr>
              <a:t>Г. Москва</a:t>
            </a:r>
          </a:p>
        </p:txBody>
      </p:sp>
    </p:spTree>
    <p:extLst>
      <p:ext uri="{BB962C8B-B14F-4D97-AF65-F5344CB8AC3E}">
        <p14:creationId xmlns:p14="http://schemas.microsoft.com/office/powerpoint/2010/main" val="2868669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66976-F7FD-06B2-AE8E-78CA184EBEB1}"/>
              </a:ext>
            </a:extLst>
          </p:cNvPr>
          <p:cNvSpPr>
            <a:spLocks noGrp="1"/>
          </p:cNvSpPr>
          <p:nvPr>
            <p:ph type="title"/>
          </p:nvPr>
        </p:nvSpPr>
        <p:spPr>
          <a:xfrm>
            <a:off x="1066800" y="2498027"/>
            <a:ext cx="10058400" cy="1371600"/>
          </a:xfrm>
        </p:spPr>
        <p:txBody>
          <a:bodyPr>
            <a:noAutofit/>
          </a:bodyPr>
          <a:lstStyle/>
          <a:p>
            <a:pPr algn="ctr">
              <a:lnSpc>
                <a:spcPct val="150000"/>
              </a:lnSpc>
            </a:pPr>
            <a:r>
              <a:rPr lang="ru-RU" sz="2400" dirty="0">
                <a:solidFill>
                  <a:srgbClr val="FF0000"/>
                </a:solidFill>
                <a:latin typeface="Times New Roman" panose="02020603050405020304" pitchFamily="18" charset="0"/>
                <a:cs typeface="Times New Roman" panose="02020603050405020304" pitchFamily="18" charset="0"/>
              </a:rPr>
              <a:t>Проблему гиперактивности невозможно решить волевыми усилиями, авторитарными указаниями и убеждениями.</a:t>
            </a:r>
            <a:br>
              <a:rPr lang="ru-RU" sz="2400" dirty="0">
                <a:solidFill>
                  <a:srgbClr val="FF0000"/>
                </a:solidFill>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Гиперактивный ребенок имеет нейрофизиологические проблемы, справиться с которыми он самостоятельно не может.</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Дисциплинарные меры воздействия в виде постоянных наказаний, замечаний, окриков, нотаций  не приведут к улучшению поведения ребенка, а скорее ухудшат его.</a:t>
            </a:r>
          </a:p>
        </p:txBody>
      </p:sp>
    </p:spTree>
    <p:extLst>
      <p:ext uri="{BB962C8B-B14F-4D97-AF65-F5344CB8AC3E}">
        <p14:creationId xmlns:p14="http://schemas.microsoft.com/office/powerpoint/2010/main" val="405130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8939AE-4ABA-B900-AB00-00EADCCE2458}"/>
              </a:ext>
            </a:extLst>
          </p:cNvPr>
          <p:cNvSpPr>
            <a:spLocks noGrp="1"/>
          </p:cNvSpPr>
          <p:nvPr>
            <p:ph type="title"/>
          </p:nvPr>
        </p:nvSpPr>
        <p:spPr>
          <a:xfrm>
            <a:off x="827103" y="2941910"/>
            <a:ext cx="10058400" cy="1371600"/>
          </a:xfrm>
        </p:spPr>
        <p:txBody>
          <a:bodyPr>
            <a:noAutofit/>
          </a:bodyPr>
          <a:lstStyle/>
          <a:p>
            <a:pPr>
              <a:lnSpc>
                <a:spcPct val="107000"/>
              </a:lnSpc>
              <a:spcAft>
                <a:spcPts val="80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Список литературы:</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ru-RU" sz="2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Н.В.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Микляева</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И.Ю. Синельникова. – «Гиперактивный ребенок - это не проблема!». М:Аркти, 2019. -104 с.</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2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Кучма В. Р. Дефицит внимания с гиперактивностью у детей России: распространенность, факторы риска и профилактика. М.: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Рагогъ</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1997.</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Шевченко Ю. С. Коррекция поведения детей с гиперактивностью и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психопатоподобным</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синдромом. – М., 1997.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И. Л.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Арцишевская</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«Работа психолога с гиперактивными детьми в детском саду». – М.: ООО «Национальный книжный центр», 2016. – 64 с.</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Т. П.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Трясорукова</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Мнемотренажер</a:t>
            </a: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развития памяти у детей с СДВГ» - рабочая тетрадь.</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endParaRPr lang="ru-RU" sz="2000" dirty="0"/>
          </a:p>
        </p:txBody>
      </p:sp>
    </p:spTree>
    <p:extLst>
      <p:ext uri="{BB962C8B-B14F-4D97-AF65-F5344CB8AC3E}">
        <p14:creationId xmlns:p14="http://schemas.microsoft.com/office/powerpoint/2010/main" val="1403071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9579AE-342B-0802-2362-95AFA33B648E}"/>
              </a:ext>
            </a:extLst>
          </p:cNvPr>
          <p:cNvSpPr>
            <a:spLocks noGrp="1"/>
          </p:cNvSpPr>
          <p:nvPr>
            <p:ph type="title"/>
          </p:nvPr>
        </p:nvSpPr>
        <p:spPr>
          <a:xfrm>
            <a:off x="924757" y="2427006"/>
            <a:ext cx="10058400" cy="1371600"/>
          </a:xfrm>
        </p:spPr>
        <p:txBody>
          <a:bodyPr/>
          <a:lstStyle/>
          <a:p>
            <a:pPr algn="ctr"/>
            <a:r>
              <a:rPr lang="ru-RU" b="1" dirty="0">
                <a:solidFill>
                  <a:srgbClr val="FF0000"/>
                </a:solidFill>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38572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BCC3C4-E583-0912-B1D9-ED5305057BD6}"/>
              </a:ext>
            </a:extLst>
          </p:cNvPr>
          <p:cNvSpPr>
            <a:spLocks noGrp="1"/>
          </p:cNvSpPr>
          <p:nvPr>
            <p:ph type="title"/>
          </p:nvPr>
        </p:nvSpPr>
        <p:spPr>
          <a:xfrm>
            <a:off x="1208842" y="2844256"/>
            <a:ext cx="10527437" cy="1371600"/>
          </a:xfrm>
        </p:spPr>
        <p:txBody>
          <a:bodyPr>
            <a:noAutofit/>
          </a:bodyPr>
          <a:lstStyle/>
          <a:p>
            <a:pPr>
              <a:lnSpc>
                <a:spcPct val="150000"/>
              </a:lnSpc>
            </a:pPr>
            <a:r>
              <a:rPr lang="ru-RU" sz="3600" dirty="0">
                <a:latin typeface="Times New Roman" panose="02020603050405020304" pitchFamily="18" charset="0"/>
                <a:cs typeface="Times New Roman" panose="02020603050405020304" pitchFamily="18" charset="0"/>
              </a:rPr>
              <a:t>Проявление повышенной двигательной активности называют </a:t>
            </a:r>
            <a:r>
              <a:rPr lang="ru-RU" sz="3600" b="1" i="1" dirty="0">
                <a:solidFill>
                  <a:srgbClr val="FF0000"/>
                </a:solidFill>
                <a:latin typeface="Times New Roman" panose="02020603050405020304" pitchFamily="18" charset="0"/>
                <a:cs typeface="Times New Roman" panose="02020603050405020304" pitchFamily="18" charset="0"/>
              </a:rPr>
              <a:t>гиперактивностью.</a:t>
            </a:r>
            <a:br>
              <a:rPr lang="ru-RU" sz="3600" dirty="0">
                <a:latin typeface="Times New Roman" panose="02020603050405020304" pitchFamily="18" charset="0"/>
                <a:cs typeface="Times New Roman" panose="02020603050405020304" pitchFamily="18" charset="0"/>
              </a:rPr>
            </a:br>
            <a:r>
              <a:rPr lang="ru-RU" sz="3600" b="1" dirty="0">
                <a:solidFill>
                  <a:srgbClr val="FF0000"/>
                </a:solidFill>
                <a:latin typeface="Times New Roman" panose="02020603050405020304" pitchFamily="18" charset="0"/>
                <a:cs typeface="Times New Roman" panose="02020603050405020304" pitchFamily="18" charset="0"/>
              </a:rPr>
              <a:t>«</a:t>
            </a:r>
            <a:r>
              <a:rPr lang="ru-RU" sz="3600" b="1" dirty="0" err="1">
                <a:solidFill>
                  <a:srgbClr val="FF0000"/>
                </a:solidFill>
                <a:latin typeface="Times New Roman" panose="02020603050405020304" pitchFamily="18" charset="0"/>
                <a:cs typeface="Times New Roman" panose="02020603050405020304" pitchFamily="18" charset="0"/>
              </a:rPr>
              <a:t>Гипер</a:t>
            </a:r>
            <a:r>
              <a:rPr lang="ru-RU" sz="3600" b="1" dirty="0">
                <a:solidFill>
                  <a:srgbClr val="FF0000"/>
                </a:solidFill>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 превышение нормы, </a:t>
            </a:r>
            <a:br>
              <a:rPr lang="ru-RU" sz="3600" dirty="0">
                <a:latin typeface="Times New Roman" panose="02020603050405020304" pitchFamily="18" charset="0"/>
                <a:cs typeface="Times New Roman" panose="02020603050405020304" pitchFamily="18" charset="0"/>
              </a:rPr>
            </a:br>
            <a:r>
              <a:rPr lang="ru-RU" sz="3600" b="1" dirty="0">
                <a:solidFill>
                  <a:srgbClr val="FF0000"/>
                </a:solidFill>
                <a:latin typeface="Times New Roman" panose="02020603050405020304" pitchFamily="18" charset="0"/>
                <a:cs typeface="Times New Roman" panose="02020603050405020304" pitchFamily="18" charset="0"/>
              </a:rPr>
              <a:t>«Активный» </a:t>
            </a:r>
            <a:r>
              <a:rPr lang="ru-RU" sz="3600" dirty="0">
                <a:latin typeface="Times New Roman" panose="02020603050405020304" pitchFamily="18" charset="0"/>
                <a:cs typeface="Times New Roman" panose="02020603050405020304" pitchFamily="18" charset="0"/>
              </a:rPr>
              <a:t>– «действенный», «деятельный».</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81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C0835-7C9B-4F89-C296-CE0FFC0AE2D6}"/>
              </a:ext>
            </a:extLst>
          </p:cNvPr>
          <p:cNvSpPr>
            <a:spLocks noGrp="1"/>
          </p:cNvSpPr>
          <p:nvPr>
            <p:ph type="title"/>
          </p:nvPr>
        </p:nvSpPr>
        <p:spPr>
          <a:xfrm>
            <a:off x="1066800" y="2489149"/>
            <a:ext cx="10058400" cy="1371600"/>
          </a:xfrm>
        </p:spPr>
        <p:txBody>
          <a:bodyPr>
            <a:noAutofit/>
          </a:bodyPr>
          <a:lstStyle/>
          <a:p>
            <a:r>
              <a:rPr lang="ru-RU" sz="4000" b="1" i="1" dirty="0">
                <a:solidFill>
                  <a:srgbClr val="FF0000"/>
                </a:solidFill>
                <a:latin typeface="Times New Roman" panose="02020603050405020304" pitchFamily="18" charset="0"/>
                <a:cs typeface="Times New Roman" panose="02020603050405020304" pitchFamily="18" charset="0"/>
              </a:rPr>
              <a:t>Гиперактивность</a:t>
            </a:r>
            <a:r>
              <a:rPr lang="ru-RU" sz="4000" dirty="0">
                <a:latin typeface="Times New Roman" panose="02020603050405020304" pitchFamily="18" charset="0"/>
                <a:cs typeface="Times New Roman" panose="02020603050405020304" pitchFamily="18" charset="0"/>
              </a:rPr>
              <a:t> – это состояние, при котором двигательная активность и возбудимость человека превышает норму, является неадекватной и непродуктивной.</a:t>
            </a:r>
            <a:br>
              <a:rPr lang="ru-RU" sz="4000" dirty="0">
                <a:latin typeface="Times New Roman" panose="02020603050405020304" pitchFamily="18" charset="0"/>
                <a:cs typeface="Times New Roman" panose="02020603050405020304" pitchFamily="18" charset="0"/>
              </a:rPr>
            </a:br>
            <a:br>
              <a:rPr lang="ru-RU" sz="4000" dirty="0">
                <a:latin typeface="Times New Roman" panose="02020603050405020304" pitchFamily="18" charset="0"/>
                <a:cs typeface="Times New Roman" panose="02020603050405020304" pitchFamily="18" charset="0"/>
              </a:rPr>
            </a:br>
            <a:r>
              <a:rPr lang="ru-RU" sz="4000" b="1" i="1" dirty="0">
                <a:solidFill>
                  <a:srgbClr val="FF0000"/>
                </a:solidFill>
                <a:latin typeface="Times New Roman" panose="02020603050405020304" pitchFamily="18" charset="0"/>
                <a:cs typeface="Times New Roman" panose="02020603050405020304" pitchFamily="18" charset="0"/>
              </a:rPr>
              <a:t>СДВГ</a:t>
            </a:r>
            <a:r>
              <a:rPr lang="ru-RU" sz="4000" dirty="0">
                <a:latin typeface="Times New Roman" panose="02020603050405020304" pitchFamily="18" charset="0"/>
                <a:cs typeface="Times New Roman" panose="02020603050405020304" pitchFamily="18" charset="0"/>
              </a:rPr>
              <a:t> – расстройство развития, проявляющееся в нарушении поведения.</a:t>
            </a:r>
          </a:p>
        </p:txBody>
      </p:sp>
    </p:spTree>
    <p:extLst>
      <p:ext uri="{BB962C8B-B14F-4D97-AF65-F5344CB8AC3E}">
        <p14:creationId xmlns:p14="http://schemas.microsoft.com/office/powerpoint/2010/main" val="3843769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77C573-FBBE-2CAF-E736-BF96126BC03B}"/>
              </a:ext>
            </a:extLst>
          </p:cNvPr>
          <p:cNvSpPr>
            <a:spLocks noGrp="1"/>
          </p:cNvSpPr>
          <p:nvPr>
            <p:ph type="title"/>
          </p:nvPr>
        </p:nvSpPr>
        <p:spPr>
          <a:xfrm>
            <a:off x="1217720" y="2613436"/>
            <a:ext cx="10058400" cy="1371600"/>
          </a:xfrm>
        </p:spPr>
        <p:txBody>
          <a:bodyPr>
            <a:noAutofit/>
          </a:bodyPr>
          <a:lstStyle/>
          <a:p>
            <a:pPr>
              <a:lnSpc>
                <a:spcPct val="150000"/>
              </a:lnSpc>
            </a:pPr>
            <a:r>
              <a:rPr lang="ru-RU" sz="3200" b="1" dirty="0">
                <a:solidFill>
                  <a:srgbClr val="FF0000"/>
                </a:solidFill>
                <a:latin typeface="Times New Roman" panose="02020603050405020304" pitchFamily="18" charset="0"/>
                <a:cs typeface="Times New Roman" panose="02020603050405020304" pitchFamily="18" charset="0"/>
              </a:rPr>
              <a:t>Причины возникновения СДВГ</a:t>
            </a:r>
            <a:br>
              <a:rPr lang="ru-RU" sz="32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1</a:t>
            </a:r>
            <a:r>
              <a:rPr lang="ru-RU" sz="32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Нехватка в организме ребенка определенных гормонов,</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2. Перенесенные травмы и инфекционные заболевания,</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3. Хронические заболевания матери во время беременности,</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4. Любые заболевания у младенца, сопровождающиеся высокой температурой и нарушением работы мозга и /или нервной системы,</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5. </a:t>
            </a:r>
            <a:r>
              <a:rPr lang="ru-RU" sz="2400" dirty="0">
                <a:solidFill>
                  <a:schemeClr val="tx1"/>
                </a:solidFill>
                <a:latin typeface="Times New Roman" panose="02020603050405020304" pitchFamily="18" charset="0"/>
                <a:cs typeface="Times New Roman" panose="02020603050405020304" pitchFamily="18" charset="0"/>
              </a:rPr>
              <a:t>Пластик, курение, пищевые добавки, обработанные фрукты, применение парацетамола.</a:t>
            </a:r>
          </a:p>
        </p:txBody>
      </p:sp>
    </p:spTree>
    <p:extLst>
      <p:ext uri="{BB962C8B-B14F-4D97-AF65-F5344CB8AC3E}">
        <p14:creationId xmlns:p14="http://schemas.microsoft.com/office/powerpoint/2010/main" val="2303158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2E8EC-C810-AF3B-359E-99A38AD46726}"/>
              </a:ext>
            </a:extLst>
          </p:cNvPr>
          <p:cNvSpPr>
            <a:spLocks noGrp="1"/>
          </p:cNvSpPr>
          <p:nvPr>
            <p:ph type="title"/>
          </p:nvPr>
        </p:nvSpPr>
        <p:spPr>
          <a:xfrm>
            <a:off x="1208843" y="2302718"/>
            <a:ext cx="10058400" cy="1371600"/>
          </a:xfrm>
        </p:spPr>
        <p:txBody>
          <a:bodyPr>
            <a:noAutofit/>
          </a:bodyPr>
          <a:lstStyle/>
          <a:p>
            <a:pPr>
              <a:lnSpc>
                <a:spcPct val="150000"/>
              </a:lnSpc>
            </a:pPr>
            <a:r>
              <a:rPr lang="ru-RU" sz="3200" b="1" dirty="0">
                <a:solidFill>
                  <a:srgbClr val="FF0000"/>
                </a:solidFill>
                <a:latin typeface="Times New Roman" panose="02020603050405020304" pitchFamily="18" charset="0"/>
                <a:cs typeface="Times New Roman" panose="02020603050405020304" pitchFamily="18" charset="0"/>
              </a:rPr>
              <a:t>Основные проявления гиперактивности (СДВГ):</a:t>
            </a:r>
            <a:br>
              <a:rPr lang="ru-RU" sz="3200" b="1" dirty="0">
                <a:solidFill>
                  <a:srgbClr val="FF0000"/>
                </a:solidFill>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1. Гиперактивность</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2. Дефицит внимания</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3. Импульсивность</a:t>
            </a:r>
          </a:p>
        </p:txBody>
      </p:sp>
    </p:spTree>
    <p:extLst>
      <p:ext uri="{BB962C8B-B14F-4D97-AF65-F5344CB8AC3E}">
        <p14:creationId xmlns:p14="http://schemas.microsoft.com/office/powerpoint/2010/main" val="236897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E4E442-5B05-147D-B6E0-CB9E72028222}"/>
              </a:ext>
            </a:extLst>
          </p:cNvPr>
          <p:cNvSpPr>
            <a:spLocks noGrp="1"/>
          </p:cNvSpPr>
          <p:nvPr>
            <p:ph type="title"/>
          </p:nvPr>
        </p:nvSpPr>
        <p:spPr>
          <a:xfrm>
            <a:off x="764959" y="2743200"/>
            <a:ext cx="10058400" cy="1371600"/>
          </a:xfrm>
        </p:spPr>
        <p:txBody>
          <a:bodyPr>
            <a:noAutofit/>
          </a:bodyPr>
          <a:lstStyle/>
          <a:p>
            <a:pPr>
              <a:spcAft>
                <a:spcPts val="750"/>
              </a:spcAft>
            </a:pPr>
            <a:r>
              <a:rPr lang="ru-RU" sz="1800" b="1" dirty="0">
                <a:solidFill>
                  <a:srgbClr val="FF0000"/>
                </a:solidFill>
                <a:effectLst/>
                <a:latin typeface="Times New Roman" panose="02020603050405020304" pitchFamily="18" charset="0"/>
                <a:ea typeface="Times New Roman" panose="02020603050405020304" pitchFamily="18" charset="0"/>
              </a:rPr>
              <a:t>Критерии гиперактивности (схема наблюдений за ребенком)</a:t>
            </a:r>
            <a:br>
              <a:rPr lang="ru-RU" sz="1800" b="1" dirty="0">
                <a:solidFill>
                  <a:srgbClr val="FF0000"/>
                </a:solidFill>
                <a:effectLst/>
                <a:latin typeface="Times New Roman" panose="02020603050405020304" pitchFamily="18" charset="0"/>
                <a:ea typeface="Times New Roman" panose="02020603050405020304" pitchFamily="18" charset="0"/>
              </a:rPr>
            </a:br>
            <a:br>
              <a:rPr lang="ru-RU" sz="1800" b="1" dirty="0">
                <a:solidFill>
                  <a:srgbClr val="FF0000"/>
                </a:solidFill>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 </a:t>
            </a:r>
            <a:r>
              <a:rPr lang="ru-RU" sz="1600" b="1" i="1" dirty="0">
                <a:solidFill>
                  <a:srgbClr val="000000"/>
                </a:solidFill>
                <a:effectLst/>
                <a:latin typeface="Times New Roman" panose="02020603050405020304" pitchFamily="18" charset="0"/>
                <a:ea typeface="Times New Roman" panose="02020603050405020304" pitchFamily="18" charset="0"/>
              </a:rPr>
              <a:t>Дефицит активного внимания:</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1. Непоследователен, ему трудно долго удерживать внимание.</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2. Не слушает, когда к нему обращаются.</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3. С большим энтузиазмом берется за задание, но так и не заканчивает его.</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4. Испытывает трудности в организации.</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5. Часто теряет вещи.</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6. Избегает скучных и требующих умственных усилий заданий.</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7. Часто бывает забывчив.</a:t>
            </a:r>
            <a:br>
              <a:rPr lang="ru-RU" sz="1600" dirty="0">
                <a:effectLst/>
                <a:latin typeface="Times New Roman" panose="02020603050405020304" pitchFamily="18" charset="0"/>
                <a:ea typeface="Times New Roman" panose="02020603050405020304" pitchFamily="18" charset="0"/>
              </a:rPr>
            </a:br>
            <a:r>
              <a:rPr lang="ru-RU" sz="1600" b="1" i="1" dirty="0">
                <a:solidFill>
                  <a:srgbClr val="000000"/>
                </a:solidFill>
                <a:effectLst/>
                <a:latin typeface="Times New Roman" panose="02020603050405020304" pitchFamily="18" charset="0"/>
                <a:ea typeface="Times New Roman" panose="02020603050405020304" pitchFamily="18" charset="0"/>
              </a:rPr>
              <a:t>Двигательная расторможенность</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1. Постоянно ерзает.</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2. Проявляет признаки беспокойства (барабанит пальцами, двигается в кресле, бегает, забирается куда-либо).</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3. Спит намного меньше, чем другие дети, даже во младенчестве.</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4. Очень говорлив.</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 </a:t>
            </a:r>
            <a:r>
              <a:rPr lang="ru-RU" sz="1600" b="1" i="1" dirty="0">
                <a:solidFill>
                  <a:srgbClr val="000000"/>
                </a:solidFill>
                <a:effectLst/>
                <a:latin typeface="Times New Roman" panose="02020603050405020304" pitchFamily="18" charset="0"/>
                <a:ea typeface="Times New Roman" panose="02020603050405020304" pitchFamily="18" charset="0"/>
              </a:rPr>
              <a:t>Импульсивность:</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1. Начинает отвечать, не дослушав вопроса.</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2. Не способен дождаться своей очереди, часто вмешивается, прерывает.</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3. Плохо сосредоточивает внимание.</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4. Не может дожидаться вознаграждения (если между действием и вознаграждением есть пауза).</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5. Не может контролировать и регулировать свои действия. Поведение слабо управляемо правилами.</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6. При выполнении заданий ведет себя по-разному и показывает очень разные результаты. (На некоторых занятиях ребенок спокоен, на других — нет, на одних уроках он успешен, на других — нет).</a:t>
            </a:r>
            <a:br>
              <a:rPr lang="ru-RU" sz="1600" dirty="0">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 </a:t>
            </a:r>
            <a:br>
              <a:rPr lang="ru-RU" sz="1600" dirty="0">
                <a:effectLst/>
                <a:latin typeface="Times New Roman" panose="02020603050405020304" pitchFamily="18" charset="0"/>
                <a:ea typeface="Times New Roman" panose="02020603050405020304" pitchFamily="18" charset="0"/>
              </a:rPr>
            </a:br>
            <a:r>
              <a:rPr lang="ru-RU" sz="1600" i="1" dirty="0">
                <a:solidFill>
                  <a:srgbClr val="000000"/>
                </a:solidFill>
                <a:effectLst/>
                <a:latin typeface="Times New Roman" panose="02020603050405020304" pitchFamily="18" charset="0"/>
                <a:ea typeface="Times New Roman" panose="02020603050405020304" pitchFamily="18" charset="0"/>
              </a:rPr>
              <a:t>Если в возрасте до 7 лет проявляются хотя бы шесть из перечисленных признаков, можно предположить, что ребенок гиперактивен.</a:t>
            </a:r>
            <a:br>
              <a:rPr lang="ru-RU" sz="1600" dirty="0">
                <a:effectLst/>
                <a:latin typeface="Times New Roman" panose="02020603050405020304" pitchFamily="18" charset="0"/>
                <a:ea typeface="Times New Roman" panose="02020603050405020304" pitchFamily="18" charset="0"/>
              </a:rPr>
            </a:br>
            <a:endParaRPr lang="ru-RU" sz="1600" dirty="0"/>
          </a:p>
        </p:txBody>
      </p:sp>
    </p:spTree>
    <p:extLst>
      <p:ext uri="{BB962C8B-B14F-4D97-AF65-F5344CB8AC3E}">
        <p14:creationId xmlns:p14="http://schemas.microsoft.com/office/powerpoint/2010/main" val="1302158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6323D9-2E3A-B308-AED0-4D909CC1C0F1}"/>
              </a:ext>
            </a:extLst>
          </p:cNvPr>
          <p:cNvSpPr>
            <a:spLocks noGrp="1"/>
          </p:cNvSpPr>
          <p:nvPr>
            <p:ph type="title"/>
          </p:nvPr>
        </p:nvSpPr>
        <p:spPr>
          <a:xfrm>
            <a:off x="551896" y="3039565"/>
            <a:ext cx="10058400" cy="1371600"/>
          </a:xfrm>
        </p:spPr>
        <p:txBody>
          <a:bodyPr>
            <a:noAutofit/>
          </a:bodyPr>
          <a:lstStyle/>
          <a:p>
            <a:pPr>
              <a:lnSpc>
                <a:spcPct val="150000"/>
              </a:lnSpc>
              <a:spcAft>
                <a:spcPts val="800"/>
              </a:spcAft>
            </a:pPr>
            <a:r>
              <a:rPr lang="ru-RU"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Оценочная шкала (вопросник) для воспитателей:</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какой степени выражены ниже перечисленные признаки у ребенка?</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Проставьте соответствующие цифры: 0 – отсутствие признака, 1 – присутствие в</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незначительной степени, 2 – присутствие в умеренной степени, 3 – присутствие в</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выраженной степени.</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Беспокоен, извивается, «как уж».</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Беспокоен, не может оставаться на одном месте.</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Требования ребенка должны выполняться немедленно.</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Задевает (беспокоит) других детей.</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Возбудимый, импульсивный.</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Легко отвлекается, удерживает внимание на короткий промежуток времени.</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Не заканчивает работу, которую начинает.</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Поведение ребенка требует повышенного внимания воспитателя.</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Не старателен в выполнении любой деятельности.</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Демонстративен в поведении (истеричен, плаксив).</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Если результат 11 и более баллов для девочек и 15 и более баллов для мальчиков, необходимо показать ребенка специалисту.</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endParaRPr lang="ru-RU" sz="1400" dirty="0"/>
          </a:p>
        </p:txBody>
      </p:sp>
    </p:spTree>
    <p:extLst>
      <p:ext uri="{BB962C8B-B14F-4D97-AF65-F5344CB8AC3E}">
        <p14:creationId xmlns:p14="http://schemas.microsoft.com/office/powerpoint/2010/main" val="4118989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05A327-41A5-790F-C27B-461AD0FD6D2F}"/>
              </a:ext>
            </a:extLst>
          </p:cNvPr>
          <p:cNvSpPr>
            <a:spLocks noGrp="1"/>
          </p:cNvSpPr>
          <p:nvPr>
            <p:ph type="title"/>
          </p:nvPr>
        </p:nvSpPr>
        <p:spPr>
          <a:xfrm>
            <a:off x="1226598" y="2435884"/>
            <a:ext cx="10058400" cy="1371600"/>
          </a:xfrm>
        </p:spPr>
        <p:txBody>
          <a:bodyPr>
            <a:noAutofit/>
          </a:bodyPr>
          <a:lstStyle/>
          <a:p>
            <a:pPr>
              <a:lnSpc>
                <a:spcPct val="150000"/>
              </a:lnSpc>
            </a:pPr>
            <a:r>
              <a:rPr lang="ru-RU" sz="2800" b="1" dirty="0">
                <a:solidFill>
                  <a:srgbClr val="FF0000"/>
                </a:solidFill>
                <a:latin typeface="Times New Roman" panose="02020603050405020304" pitchFamily="18" charset="0"/>
                <a:cs typeface="Times New Roman" panose="02020603050405020304" pitchFamily="18" charset="0"/>
              </a:rPr>
              <a:t>Методы и приемы работы с гиперактивными детьми:</a:t>
            </a:r>
            <a:br>
              <a:rPr lang="ru-RU" sz="2800" b="1" dirty="0">
                <a:solidFill>
                  <a:srgbClr val="FF0000"/>
                </a:solidFill>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1. Прием тактильного контакта</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2. Техника дыхания</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3. Метод смены деятельности</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4. Прием поощрения/ легкое наказание</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5. Сказкотерапия</a:t>
            </a:r>
          </a:p>
        </p:txBody>
      </p:sp>
    </p:spTree>
    <p:extLst>
      <p:ext uri="{BB962C8B-B14F-4D97-AF65-F5344CB8AC3E}">
        <p14:creationId xmlns:p14="http://schemas.microsoft.com/office/powerpoint/2010/main" val="1100784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E4C495-6496-4B1D-BA17-7AE768488DAE}"/>
              </a:ext>
            </a:extLst>
          </p:cNvPr>
          <p:cNvSpPr>
            <a:spLocks noGrp="1"/>
          </p:cNvSpPr>
          <p:nvPr>
            <p:ph type="title"/>
          </p:nvPr>
        </p:nvSpPr>
        <p:spPr>
          <a:xfrm>
            <a:off x="827103" y="3146097"/>
            <a:ext cx="10058400" cy="1371600"/>
          </a:xfrm>
        </p:spPr>
        <p:txBody>
          <a:bodyPr>
            <a:noAutofit/>
          </a:bodyPr>
          <a:lstStyle/>
          <a:p>
            <a:pPr>
              <a:lnSpc>
                <a:spcPct val="150000"/>
              </a:lnSpc>
            </a:pPr>
            <a:r>
              <a:rPr lang="ru-RU" sz="2000" b="1" dirty="0">
                <a:solidFill>
                  <a:srgbClr val="FF0000"/>
                </a:solidFill>
                <a:effectLst/>
                <a:latin typeface="Times New Roman" panose="02020603050405020304" pitchFamily="18" charset="0"/>
                <a:ea typeface="Times New Roman" panose="02020603050405020304" pitchFamily="18" charset="0"/>
              </a:rPr>
              <a:t>Шпаргалка для воспитателей или правила работы с гиперактивными детьми</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1. </a:t>
            </a:r>
            <a:r>
              <a:rPr lang="ru-RU" sz="1800" b="1" dirty="0">
                <a:solidFill>
                  <a:srgbClr val="333333"/>
                </a:solidFill>
                <a:effectLst/>
                <a:latin typeface="Times New Roman" panose="02020603050405020304" pitchFamily="18" charset="0"/>
                <a:ea typeface="Times New Roman" panose="02020603050405020304" pitchFamily="18" charset="0"/>
              </a:rPr>
              <a:t>Работать</a:t>
            </a:r>
            <a:r>
              <a:rPr lang="ru-RU" sz="1800" dirty="0">
                <a:solidFill>
                  <a:srgbClr val="333333"/>
                </a:solidFill>
                <a:effectLst/>
                <a:latin typeface="Times New Roman" panose="02020603050405020304" pitchFamily="18" charset="0"/>
                <a:ea typeface="Times New Roman" panose="02020603050405020304" pitchFamily="18" charset="0"/>
              </a:rPr>
              <a:t> с ребенком в начале дня, а не вечером.</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2. Уменьшить </a:t>
            </a:r>
            <a:r>
              <a:rPr lang="ru-RU" sz="1800" b="1" dirty="0">
                <a:solidFill>
                  <a:srgbClr val="333333"/>
                </a:solidFill>
                <a:effectLst/>
                <a:latin typeface="Times New Roman" panose="02020603050405020304" pitchFamily="18" charset="0"/>
                <a:ea typeface="Times New Roman" panose="02020603050405020304" pitchFamily="18" charset="0"/>
              </a:rPr>
              <a:t>рабочую нагрузку ребенка</a:t>
            </a:r>
            <a:r>
              <a:rPr lang="ru-RU" sz="1800" dirty="0">
                <a:solidFill>
                  <a:srgbClr val="333333"/>
                </a:solidFill>
                <a:effectLst/>
                <a:latin typeface="Times New Roman" panose="02020603050405020304" pitchFamily="18" charset="0"/>
                <a:ea typeface="Times New Roman" panose="02020603050405020304" pitchFamily="18" charset="0"/>
              </a:rPr>
              <a:t>.</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3. Делить </a:t>
            </a:r>
            <a:r>
              <a:rPr lang="ru-RU" sz="1800" b="1" dirty="0">
                <a:solidFill>
                  <a:srgbClr val="333333"/>
                </a:solidFill>
                <a:effectLst/>
                <a:latin typeface="Times New Roman" panose="02020603050405020304" pitchFamily="18" charset="0"/>
                <a:ea typeface="Times New Roman" panose="02020603050405020304" pitchFamily="18" charset="0"/>
              </a:rPr>
              <a:t>работу на более короткие</a:t>
            </a:r>
            <a:r>
              <a:rPr lang="ru-RU" sz="1800" dirty="0">
                <a:solidFill>
                  <a:srgbClr val="333333"/>
                </a:solidFill>
                <a:effectLst/>
                <a:latin typeface="Times New Roman" panose="02020603050405020304" pitchFamily="18" charset="0"/>
                <a:ea typeface="Times New Roman" panose="02020603050405020304" pitchFamily="18" charset="0"/>
              </a:rPr>
              <a:t>, но более частые периоды. Использовать физкультминутки.</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4. Быть драматичным, экспрессивным педагогом.</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5. Снизить требования к аккуратности в начале </a:t>
            </a:r>
            <a:r>
              <a:rPr lang="ru-RU" sz="1800" b="1" dirty="0">
                <a:solidFill>
                  <a:srgbClr val="333333"/>
                </a:solidFill>
                <a:effectLst/>
                <a:latin typeface="Times New Roman" panose="02020603050405020304" pitchFamily="18" charset="0"/>
                <a:ea typeface="Times New Roman" panose="02020603050405020304" pitchFamily="18" charset="0"/>
              </a:rPr>
              <a:t>работы</a:t>
            </a:r>
            <a:r>
              <a:rPr lang="ru-RU" sz="1800" dirty="0">
                <a:solidFill>
                  <a:srgbClr val="333333"/>
                </a:solidFill>
                <a:effectLst/>
                <a:latin typeface="Times New Roman" panose="02020603050405020304" pitchFamily="18" charset="0"/>
                <a:ea typeface="Times New Roman" panose="02020603050405020304" pitchFamily="18" charset="0"/>
              </a:rPr>
              <a:t>, чтобы сформировать чувство успеха.</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6. Посадить ребенка во время занятий рядом с взрослым.</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7. Использовать тактильный контакт </a:t>
            </a:r>
            <a:r>
              <a:rPr lang="ru-RU" sz="1800" i="1" dirty="0">
                <a:solidFill>
                  <a:srgbClr val="333333"/>
                </a:solidFill>
                <a:effectLst/>
                <a:latin typeface="Times New Roman" panose="02020603050405020304" pitchFamily="18" charset="0"/>
                <a:ea typeface="Times New Roman" panose="02020603050405020304" pitchFamily="18" charset="0"/>
              </a:rPr>
              <a:t>(элементы массажа, прикосновения, поглаживания)</a:t>
            </a:r>
            <a:r>
              <a:rPr lang="ru-RU" sz="1800" dirty="0">
                <a:solidFill>
                  <a:srgbClr val="333333"/>
                </a:solidFill>
                <a:effectLst/>
                <a:latin typeface="Times New Roman" panose="02020603050405020304" pitchFamily="18" charset="0"/>
                <a:ea typeface="Times New Roman" panose="02020603050405020304" pitchFamily="18" charset="0"/>
              </a:rPr>
              <a:t>.</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8. Договариваться с ребенком о тех или иных действиях заранее.</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9. Давать короткие, четкие и конкретные инструкции.</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10. Использовать гибкую систему поощрений и наказаний.</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11. Поощрять ребенка сразу же, не откладывая на будущее.</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12. Предоставлять ребенку возможность выбора.</a:t>
            </a:r>
            <a:br>
              <a:rPr lang="ru-RU" sz="1800" dirty="0">
                <a:effectLst/>
                <a:latin typeface="Times New Roman" panose="02020603050405020304" pitchFamily="18" charset="0"/>
                <a:ea typeface="Times New Roman" panose="02020603050405020304" pitchFamily="18" charset="0"/>
              </a:rPr>
            </a:br>
            <a:r>
              <a:rPr lang="ru-RU" sz="1800" dirty="0">
                <a:solidFill>
                  <a:srgbClr val="333333"/>
                </a:solidFill>
                <a:effectLst/>
                <a:latin typeface="Times New Roman" panose="02020603050405020304" pitchFamily="18" charset="0"/>
                <a:ea typeface="Times New Roman" panose="02020603050405020304" pitchFamily="18" charset="0"/>
              </a:rPr>
              <a:t>13. Оставаться спокойным. Нет хладнокровия - нет преимущества!</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800" dirty="0"/>
          </a:p>
        </p:txBody>
      </p:sp>
    </p:spTree>
    <p:extLst>
      <p:ext uri="{BB962C8B-B14F-4D97-AF65-F5344CB8AC3E}">
        <p14:creationId xmlns:p14="http://schemas.microsoft.com/office/powerpoint/2010/main" val="24656554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Савон</Template>
  <TotalTime>277</TotalTime>
  <Words>1032</Words>
  <Application>Microsoft Office PowerPoint</Application>
  <PresentationFormat>Широкоэкранный</PresentationFormat>
  <Paragraphs>15</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Century Gothic</vt:lpstr>
      <vt:lpstr>Garamond</vt:lpstr>
      <vt:lpstr>Times New Roman</vt:lpstr>
      <vt:lpstr>Савон</vt:lpstr>
      <vt:lpstr>  «Особенности работы педагога  с гиперактивными детьми»  </vt:lpstr>
      <vt:lpstr>Проявление повышенной двигательной активности называют гиперактивностью. «Гипер» - превышение нормы,  «Активный» – «действенный», «деятельный». </vt:lpstr>
      <vt:lpstr>Гиперактивность – это состояние, при котором двигательная активность и возбудимость человека превышает норму, является неадекватной и непродуктивной.  СДВГ – расстройство развития, проявляющееся в нарушении поведения.</vt:lpstr>
      <vt:lpstr>Причины возникновения СДВГ 1. Нехватка в организме ребенка определенных гормонов, 2. Перенесенные травмы и инфекционные заболевания, 3. Хронические заболевания матери во время беременности, 4. Любые заболевания у младенца, сопровождающиеся высокой температурой и нарушением работы мозга и /или нервной системы, 5. Пластик, курение, пищевые добавки, обработанные фрукты, применение парацетамола.</vt:lpstr>
      <vt:lpstr>Основные проявления гиперактивности (СДВГ): 1. Гиперактивность 2. Дефицит внимания 3. Импульсивность</vt:lpstr>
      <vt:lpstr>Критерии гиперактивности (схема наблюдений за ребенком)   Дефицит активного внимания: 1. Непоследователен, ему трудно долго удерживать внимание. 2. Не слушает, когда к нему обращаются. 3. С большим энтузиазмом берется за задание, но так и не заканчивает его. 4. Испытывает трудности в организации. 5. Часто теряет вещи. 6. Избегает скучных и требующих умственных усилий заданий. 7. Часто бывает забывчив. Двигательная расторможенность 1. Постоянно ерзает. 2. Проявляет признаки беспокойства (барабанит пальцами, двигается в кресле, бегает, забирается куда-либо). 3. Спит намного меньше, чем другие дети, даже во младенчестве. 4. Очень говорлив.  Импульсивность: 1. Начинает отвечать, не дослушав вопроса. 2. Не способен дождаться своей очереди, часто вмешивается, прерывает. 3. Плохо сосредоточивает внимание. 4. Не может дожидаться вознаграждения (если между действием и вознаграждением есть пауза). 5. Не может контролировать и регулировать свои действия. Поведение слабо управляемо правилами. 6. При выполнении заданий ведет себя по-разному и показывает очень разные результаты. (На некоторых занятиях ребенок спокоен, на других — нет, на одних уроках он успешен, на других — нет).   Если в возрасте до 7 лет проявляются хотя бы шесть из перечисленных признаков, можно предположить, что ребенок гиперактивен. </vt:lpstr>
      <vt:lpstr>Оценочная шкала (вопросник) для воспитателей: В какой степени выражены ниже перечисленные признаки у ребенка? Проставьте соответствующие цифры: 0 – отсутствие признака, 1 – присутствие в незначительной степени, 2 – присутствие в умеренной степени, 3 – присутствие в выраженной степени. 1. Беспокоен, извивается, «как уж». 2. Беспокоен, не может оставаться на одном месте. 3. Требования ребенка должны выполняться немедленно. 4. Задевает (беспокоит) других детей. 5. Возбудимый, импульсивный. 6. Легко отвлекается, удерживает внимание на короткий промежуток времени. 7. Не заканчивает работу, которую начинает. 8. Поведение ребенка требует повышенного внимания воспитателя. 9. Не старателен в выполнении любой деятельности. 10. Демонстративен в поведении (истеричен, плаксив). Если результат 11 и более баллов для девочек и 15 и более баллов для мальчиков, необходимо показать ребенка специалисту.   </vt:lpstr>
      <vt:lpstr>Методы и приемы работы с гиперактивными детьми: 1. Прием тактильного контакта 2. Техника дыхания 3. Метод смены деятельности 4. Прием поощрения/ легкое наказание 5. Сказкотерапия</vt:lpstr>
      <vt:lpstr>Шпаргалка для воспитателей или правила работы с гиперактивными детьми 1. Работать с ребенком в начале дня, а не вечером. 2. Уменьшить рабочую нагрузку ребенка. 3. Делить работу на более короткие, но более частые периоды. Использовать физкультминутки. 4. Быть драматичным, экспрессивным педагогом. 5. Снизить требования к аккуратности в начале работы, чтобы сформировать чувство успеха. 6. Посадить ребенка во время занятий рядом с взрослым. 7. Использовать тактильный контакт (элементы массажа, прикосновения, поглаживания). 8. Договариваться с ребенком о тех или иных действиях заранее. 9. Давать короткие, четкие и конкретные инструкции. 10. Использовать гибкую систему поощрений и наказаний. 11. Поощрять ребенка сразу же, не откладывая на будущее. 12. Предоставлять ребенку возможность выбора. 13. Оставаться спокойным. Нет хладнокровия - нет преимущества!   </vt:lpstr>
      <vt:lpstr>Проблему гиперактивности невозможно решить волевыми усилиями, авторитарными указаниями и убеждениями. Гиперактивный ребенок имеет нейрофизиологические проблемы, справиться с которыми он самостоятельно не может. Дисциплинарные меры воздействия в виде постоянных наказаний, замечаний, окриков, нотаций  не приведут к улучшению поведения ребенка, а скорее ухудшат его.</vt:lpstr>
      <vt:lpstr>Список литературы:   1. Н.В. Микляева/ И.Ю. Синельникова. – «Гиперактивный ребенок - это не проблема!». М:Аркти, 2019. -104 с. 2. Кучма В. Р. Дефицит внимания с гиперактивностью у детей России: распространенность, факторы риска и профилактика. М.: Рагогъ, 1997. 3. Шевченко Ю. С. Коррекция поведения детей с гиперактивностью и психопатоподобным синдромом. – М., 1997.   4. И. Л. Арцишевская «Работа психолога с гиперактивными детьми в детском саду». – М.: ООО «Национальный книжный центр», 2016. – 64 с. 5. Т. П. Трясорукова «Мнемотренажер развития памяти у детей с СДВГ» - рабочая тетрадь.       </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«Особенности работы педагога  с гиперактивными детьми»  </dc:title>
  <dc:creator>Аброр Исмаилов</dc:creator>
  <cp:lastModifiedBy>Аброр Исмаилов</cp:lastModifiedBy>
  <cp:revision>7</cp:revision>
  <dcterms:created xsi:type="dcterms:W3CDTF">2022-05-04T09:53:30Z</dcterms:created>
  <dcterms:modified xsi:type="dcterms:W3CDTF">2022-06-09T06:55:43Z</dcterms:modified>
</cp:coreProperties>
</file>